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257" r:id="rId3"/>
    <p:sldId id="323" r:id="rId5"/>
    <p:sldId id="324" r:id="rId6"/>
    <p:sldId id="354" r:id="rId7"/>
    <p:sldId id="355" r:id="rId8"/>
    <p:sldId id="343" r:id="rId9"/>
    <p:sldId id="347" r:id="rId10"/>
    <p:sldId id="344" r:id="rId11"/>
    <p:sldId id="348" r:id="rId12"/>
    <p:sldId id="349" r:id="rId13"/>
    <p:sldId id="350" r:id="rId14"/>
    <p:sldId id="351" r:id="rId15"/>
    <p:sldId id="352" r:id="rId16"/>
    <p:sldId id="353" r:id="rId17"/>
    <p:sldId id="345" r:id="rId18"/>
    <p:sldId id="325" r:id="rId19"/>
    <p:sldId id="328" r:id="rId20"/>
    <p:sldId id="330" r:id="rId21"/>
    <p:sldId id="331" r:id="rId22"/>
    <p:sldId id="334" r:id="rId23"/>
    <p:sldId id="333" r:id="rId24"/>
    <p:sldId id="346" r:id="rId25"/>
    <p:sldId id="342" r:id="rId26"/>
    <p:sldId id="341" r:id="rId27"/>
    <p:sldId id="337" r:id="rId28"/>
    <p:sldId id="339" r:id="rId29"/>
    <p:sldId id="340" r:id="rId30"/>
    <p:sldId id="31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7DB57A51-BD5A-47ED-B518-8ED6524197C8}">
          <p14:sldIdLst>
            <p14:sldId id="257"/>
            <p14:sldId id="323"/>
            <p14:sldId id="324"/>
            <p14:sldId id="354"/>
            <p14:sldId id="355"/>
            <p14:sldId id="343"/>
            <p14:sldId id="347"/>
            <p14:sldId id="344"/>
            <p14:sldId id="348"/>
            <p14:sldId id="349"/>
            <p14:sldId id="350"/>
            <p14:sldId id="351"/>
            <p14:sldId id="352"/>
            <p14:sldId id="353"/>
            <p14:sldId id="345"/>
            <p14:sldId id="325"/>
            <p14:sldId id="328"/>
            <p14:sldId id="330"/>
            <p14:sldId id="331"/>
            <p14:sldId id="334"/>
            <p14:sldId id="333"/>
            <p14:sldId id="346"/>
            <p14:sldId id="342"/>
            <p14:sldId id="341"/>
            <p14:sldId id="337"/>
            <p14:sldId id="339"/>
            <p14:sldId id="340"/>
          </p14:sldIdLst>
        </p14:section>
        <p14:section name="结尾页" id="{72D1B420-17F1-4BF7-95A2-342A2C621D92}">
          <p14:sldIdLst>
            <p14:sldId id="31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5858"/>
    <a:srgbClr val="515151"/>
    <a:srgbClr val="737373"/>
    <a:srgbClr val="424A50"/>
    <a:srgbClr val="6F7F8F"/>
    <a:srgbClr val="9A8A8A"/>
    <a:srgbClr val="B4B4B4"/>
    <a:srgbClr val="C1ACA7"/>
    <a:srgbClr val="BAAEAE"/>
    <a:srgbClr val="8E3B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179" autoAdjust="0"/>
    <p:restoredTop sz="86386" autoAdjust="0"/>
  </p:normalViewPr>
  <p:slideViewPr>
    <p:cSldViewPr snapToGrid="0">
      <p:cViewPr varScale="1">
        <p:scale>
          <a:sx n="95" d="100"/>
          <a:sy n="95" d="100"/>
        </p:scale>
        <p:origin x="76" y="72"/>
      </p:cViewPr>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notesViewPr>
    <p:cSldViewPr snapToGrid="0">
      <p:cViewPr varScale="1">
        <p:scale>
          <a:sx n="82" d="100"/>
          <a:sy n="82" d="100"/>
        </p:scale>
        <p:origin x="3228" y="4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5DB6E7-5C4C-48B4-B97A-AC8656E499F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73E136-CFC0-400D-83B6-7C2794C1534A}"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356E5-E11D-4847-89F9-945CE19A69D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F7D426-7BEA-417A-9FD4-5773A1E23FBB}"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4F7D426-7BEA-417A-9FD4-5773A1E23FB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A4F7D426-7BEA-417A-9FD4-5773A1E23FB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microsoft.com/office/2007/relationships/hdphoto" Target="../media/image3.wdp"/><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microsoft.com/office/2007/relationships/hdphoto" Target="../media/image15.wdp"/><Relationship Id="rId3" Type="http://schemas.openxmlformats.org/officeDocument/2006/relationships/image" Target="../media/image14.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microsoft.com/office/2007/relationships/hdphoto" Target="../media/image15.wdp"/><Relationship Id="rId4" Type="http://schemas.openxmlformats.org/officeDocument/2006/relationships/image" Target="../media/image14.png"/><Relationship Id="rId3" Type="http://schemas.microsoft.com/office/2007/relationships/hdphoto" Target="../media/image23.wdp"/><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microsoft.com/office/2007/relationships/hdphoto" Target="../media/image15.wdp"/><Relationship Id="rId4" Type="http://schemas.openxmlformats.org/officeDocument/2006/relationships/image" Target="../media/image14.png"/><Relationship Id="rId3" Type="http://schemas.microsoft.com/office/2007/relationships/hdphoto" Target="../media/image23.wdp"/><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6" Type="http://schemas.openxmlformats.org/officeDocument/2006/relationships/image" Target="../media/image9.png"/><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25.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6" Type="http://schemas.microsoft.com/office/2007/relationships/hdphoto" Target="../media/image15.wdp"/><Relationship Id="rId5" Type="http://schemas.openxmlformats.org/officeDocument/2006/relationships/image" Target="../media/image14.png"/><Relationship Id="rId4" Type="http://schemas.openxmlformats.org/officeDocument/2006/relationships/image" Target="../media/image13.png"/><Relationship Id="rId3" Type="http://schemas.microsoft.com/office/2007/relationships/hdphoto" Target="../media/image25.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6" Type="http://schemas.openxmlformats.org/officeDocument/2006/relationships/image" Target="../media/image9.png"/><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25.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6" Type="http://schemas.microsoft.com/office/2007/relationships/hdphoto" Target="../media/image15.wdp"/><Relationship Id="rId5" Type="http://schemas.openxmlformats.org/officeDocument/2006/relationships/image" Target="../media/image14.png"/><Relationship Id="rId4" Type="http://schemas.openxmlformats.org/officeDocument/2006/relationships/image" Target="../media/image13.png"/><Relationship Id="rId3" Type="http://schemas.microsoft.com/office/2007/relationships/hdphoto" Target="../media/image25.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6" Type="http://schemas.microsoft.com/office/2007/relationships/hdphoto" Target="../media/image15.wdp"/><Relationship Id="rId5" Type="http://schemas.openxmlformats.org/officeDocument/2006/relationships/image" Target="../media/image14.png"/><Relationship Id="rId4" Type="http://schemas.openxmlformats.org/officeDocument/2006/relationships/image" Target="../media/image13.png"/><Relationship Id="rId3" Type="http://schemas.microsoft.com/office/2007/relationships/hdphoto" Target="../media/image25.wdp"/><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28.jpeg"/><Relationship Id="rId3" Type="http://schemas.microsoft.com/office/2007/relationships/hdphoto" Target="../media/image27.wdp"/><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6" Type="http://schemas.openxmlformats.org/officeDocument/2006/relationships/image" Target="../media/image9.png"/><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30.wdp"/><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9.png"/><Relationship Id="rId5" Type="http://schemas.microsoft.com/office/2007/relationships/hdphoto" Target="../media/image8.wdp"/><Relationship Id="rId4" Type="http://schemas.openxmlformats.org/officeDocument/2006/relationships/image" Target="../media/image7.png"/><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image6.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5" Type="http://schemas.microsoft.com/office/2007/relationships/hdphoto" Target="../media/image15.wdp"/><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9.png"/><Relationship Id="rId4" Type="http://schemas.microsoft.com/office/2007/relationships/hdphoto" Target="../media/image8.wdp"/><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6" Type="http://schemas.microsoft.com/office/2007/relationships/hdphoto" Target="../media/image15.wdp"/><Relationship Id="rId5" Type="http://schemas.openxmlformats.org/officeDocument/2006/relationships/image" Target="../media/image14.png"/><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microsoft.com/office/2007/relationships/hdphoto" Target="../media/image15.wdp"/><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microsoft.com/office/2007/relationships/hdphoto" Target="../media/image15.wdp"/><Relationship Id="rId4" Type="http://schemas.openxmlformats.org/officeDocument/2006/relationships/image" Target="../media/image14.png"/><Relationship Id="rId3" Type="http://schemas.microsoft.com/office/2007/relationships/hdphoto" Target="../media/image18.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image20.wdp"/><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microsoft.com/office/2007/relationships/hdphoto" Target="../media/image15.wdp"/><Relationship Id="rId5" Type="http://schemas.openxmlformats.org/officeDocument/2006/relationships/image" Target="../media/image14.png"/><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microsoft.com/office/2007/relationships/hdphoto" Target="../media/image20.wdp"/><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duotone>
              <a:prstClr val="black"/>
              <a:schemeClr val="accent4">
                <a:tint val="45000"/>
                <a:satMod val="400000"/>
              </a:schemeClr>
            </a:duotone>
          </a:blip>
          <a:stretch>
            <a:fillRect/>
          </a:stretch>
        </p:blipFill>
        <p:spPr>
          <a:xfrm>
            <a:off x="0" y="0"/>
            <a:ext cx="12192000" cy="6857999"/>
          </a:xfrm>
          <a:prstGeom prst="rect">
            <a:avLst/>
          </a:prstGeom>
        </p:spPr>
      </p:pic>
      <p:sp>
        <p:nvSpPr>
          <p:cNvPr id="8" name="矩形 7"/>
          <p:cNvSpPr/>
          <p:nvPr userDrawn="1"/>
        </p:nvSpPr>
        <p:spPr>
          <a:xfrm>
            <a:off x="0" y="0"/>
            <a:ext cx="12191998" cy="6858000"/>
          </a:xfrm>
          <a:prstGeom prst="rect">
            <a:avLst/>
          </a:prstGeom>
          <a:gradFill>
            <a:gsLst>
              <a:gs pos="0">
                <a:schemeClr val="accent1"/>
              </a:gs>
              <a:gs pos="100000">
                <a:schemeClr val="accent1">
                  <a:alpha val="72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 y="2613020"/>
            <a:ext cx="12191999" cy="1631960"/>
          </a:xfrm>
          <a:prstGeom prst="rect">
            <a:avLst/>
          </a:prstGeom>
          <a:solidFill>
            <a:schemeClr val="bg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accent1"/>
              </a:solidFill>
              <a:latin typeface="+mj-ea"/>
              <a:ea typeface="+mj-ea"/>
            </a:endParaRPr>
          </a:p>
        </p:txBody>
      </p:sp>
      <p:cxnSp>
        <p:nvCxnSpPr>
          <p:cNvPr id="13" name="直接连接符 12"/>
          <p:cNvCxnSpPr/>
          <p:nvPr userDrawn="1"/>
        </p:nvCxnSpPr>
        <p:spPr>
          <a:xfrm>
            <a:off x="2124531" y="1738449"/>
            <a:ext cx="8234585" cy="0"/>
          </a:xfrm>
          <a:prstGeom prst="line">
            <a:avLst/>
          </a:prstGeom>
          <a:ln w="6350">
            <a:gradFill flip="none" rotWithShape="1">
              <a:gsLst>
                <a:gs pos="0">
                  <a:schemeClr val="tx1">
                    <a:lumMod val="65000"/>
                    <a:lumOff val="35000"/>
                    <a:alpha val="0"/>
                  </a:schemeClr>
                </a:gs>
                <a:gs pos="100000">
                  <a:schemeClr val="tx1">
                    <a:lumMod val="65000"/>
                    <a:lumOff val="35000"/>
                    <a:alpha val="0"/>
                  </a:schemeClr>
                </a:gs>
                <a:gs pos="5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4" name="组合 13"/>
          <p:cNvGrpSpPr/>
          <p:nvPr userDrawn="1"/>
        </p:nvGrpSpPr>
        <p:grpSpPr>
          <a:xfrm>
            <a:off x="3445318" y="960599"/>
            <a:ext cx="5301364" cy="607280"/>
            <a:chOff x="2715337" y="760486"/>
            <a:chExt cx="7083159" cy="811387"/>
          </a:xfrm>
        </p:grpSpPr>
        <p:pic>
          <p:nvPicPr>
            <p:cNvPr id="3" name="图片 2" descr="文本&#10;&#10;AI 生成的内容可能不正确。"/>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5900148" y="760486"/>
              <a:ext cx="3898348" cy="811387"/>
            </a:xfrm>
            <a:prstGeom prst="rect">
              <a:avLst/>
            </a:prstGeom>
          </p:spPr>
        </p:pic>
        <p:pic>
          <p:nvPicPr>
            <p:cNvPr id="5" name="图片 4" descr="卡通人物&#10;&#10;AI 生成的内容可能不正确。"/>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715337" y="760486"/>
              <a:ext cx="2548017" cy="808118"/>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5" name="图片 4" descr="雪地里的建筑&#10;&#10;AI 生成的内容可能不正确。"/>
          <p:cNvPicPr>
            <a:picLocks noChangeAspect="1"/>
          </p:cNvPicPr>
          <p:nvPr userDrawn="1"/>
        </p:nvPicPr>
        <p:blipFill rotWithShape="1">
          <a:blip r:embed="rId2" cstate="screen"/>
          <a:srcRect/>
          <a:stretch>
            <a:fillRect/>
          </a:stretch>
        </p:blipFill>
        <p:spPr>
          <a:xfrm>
            <a:off x="1" y="0"/>
            <a:ext cx="12192000" cy="6858000"/>
          </a:xfrm>
          <a:prstGeom prst="rect">
            <a:avLst/>
          </a:prstGeom>
        </p:spPr>
      </p:pic>
      <p:sp>
        <p:nvSpPr>
          <p:cNvPr id="2" name="矩形 1"/>
          <p:cNvSpPr/>
          <p:nvPr userDrawn="1"/>
        </p:nvSpPr>
        <p:spPr>
          <a:xfrm>
            <a:off x="0" y="-1"/>
            <a:ext cx="12192000" cy="6858001"/>
          </a:xfrm>
          <a:prstGeom prst="rect">
            <a:avLst/>
          </a:prstGeom>
          <a:gradFill flip="none" rotWithShape="1">
            <a:gsLst>
              <a:gs pos="69000">
                <a:schemeClr val="bg1"/>
              </a:gs>
              <a:gs pos="0">
                <a:schemeClr val="bg1">
                  <a:alpha val="67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圆角 5"/>
          <p:cNvSpPr/>
          <p:nvPr userDrawn="1"/>
        </p:nvSpPr>
        <p:spPr>
          <a:xfrm>
            <a:off x="660400" y="4273617"/>
            <a:ext cx="10858500" cy="1860483"/>
          </a:xfrm>
          <a:prstGeom prst="roundRect">
            <a:avLst>
              <a:gd name="adj" fmla="val 329"/>
            </a:avLst>
          </a:prstGeom>
          <a:solidFill>
            <a:schemeClr val="accent1"/>
          </a:solidFill>
          <a:ln w="0">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400" dirty="0">
              <a:solidFill>
                <a:schemeClr val="tx1">
                  <a:lumMod val="50000"/>
                  <a:lumOff val="50000"/>
                </a:schemeClr>
              </a:solidFill>
              <a:latin typeface="+mn-ea"/>
            </a:endParaRPr>
          </a:p>
        </p:txBody>
      </p:sp>
      <p:cxnSp>
        <p:nvCxnSpPr>
          <p:cNvPr id="14" name="直接连接符 13"/>
          <p:cNvCxnSpPr/>
          <p:nvPr userDrawn="1"/>
        </p:nvCxnSpPr>
        <p:spPr>
          <a:xfrm>
            <a:off x="1169069" y="5690937"/>
            <a:ext cx="98538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descr="文本&#10;&#10;AI 生成的内容可能不正确。"/>
          <p:cNvPicPr>
            <a:picLocks noChangeAspect="1"/>
          </p:cNvPicPr>
          <p:nvPr userDrawn="1"/>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955447" y="6262892"/>
            <a:ext cx="2281107" cy="47478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过渡页2">
    <p:spTree>
      <p:nvGrpSpPr>
        <p:cNvPr id="1" name=""/>
        <p:cNvGrpSpPr/>
        <p:nvPr/>
      </p:nvGrpSpPr>
      <p:grpSpPr>
        <a:xfrm>
          <a:off x="0" y="0"/>
          <a:ext cx="0" cy="0"/>
          <a:chOff x="0" y="0"/>
          <a:chExt cx="0" cy="0"/>
        </a:xfrm>
      </p:grpSpPr>
      <p:sp>
        <p:nvSpPr>
          <p:cNvPr id="2" name="矩形 1"/>
          <p:cNvSpPr/>
          <p:nvPr userDrawn="1"/>
        </p:nvSpPr>
        <p:spPr>
          <a:xfrm>
            <a:off x="0" y="-34827"/>
            <a:ext cx="12192000" cy="6892827"/>
          </a:xfrm>
          <a:prstGeom prst="rect">
            <a:avLst/>
          </a:prstGeom>
          <a:gradFill flip="none" rotWithShape="1">
            <a:gsLst>
              <a:gs pos="69000">
                <a:schemeClr val="bg1"/>
              </a:gs>
              <a:gs pos="0">
                <a:schemeClr val="bg1">
                  <a:alpha val="8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2" name="图片 11" descr="水中的建筑&#10;&#10;AI 生成的内容可能不正确。"/>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0" y="1"/>
            <a:ext cx="12191814" cy="6858000"/>
          </a:xfrm>
          <a:prstGeom prst="rect">
            <a:avLst/>
          </a:prstGeom>
        </p:spPr>
      </p:pic>
      <p:sp>
        <p:nvSpPr>
          <p:cNvPr id="13" name="矩形 12"/>
          <p:cNvSpPr/>
          <p:nvPr userDrawn="1"/>
        </p:nvSpPr>
        <p:spPr>
          <a:xfrm>
            <a:off x="0" y="0"/>
            <a:ext cx="12191998" cy="685799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userDrawn="1"/>
        </p:nvSpPr>
        <p:spPr>
          <a:xfrm>
            <a:off x="660400" y="3734602"/>
            <a:ext cx="10858500" cy="2399498"/>
          </a:xfrm>
          <a:prstGeom prst="roundRect">
            <a:avLst>
              <a:gd name="adj" fmla="val 329"/>
            </a:avLst>
          </a:prstGeom>
          <a:solidFill>
            <a:schemeClr val="accent1"/>
          </a:solidFill>
          <a:ln w="0">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400" dirty="0">
              <a:solidFill>
                <a:schemeClr val="tx1">
                  <a:lumMod val="50000"/>
                  <a:lumOff val="50000"/>
                </a:schemeClr>
              </a:solidFill>
              <a:latin typeface="+mn-ea"/>
            </a:endParaRPr>
          </a:p>
        </p:txBody>
      </p:sp>
      <p:cxnSp>
        <p:nvCxnSpPr>
          <p:cNvPr id="14" name="直接连接符 13"/>
          <p:cNvCxnSpPr/>
          <p:nvPr userDrawn="1"/>
        </p:nvCxnSpPr>
        <p:spPr>
          <a:xfrm>
            <a:off x="1169069" y="5690937"/>
            <a:ext cx="98538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图片 2" descr="文本&#10;&#10;AI 生成的内容可能不正确。"/>
          <p:cNvPicPr>
            <a:picLocks noChangeAspect="1"/>
          </p:cNvPicPr>
          <p:nvPr userDrawn="1"/>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949096" y="6262892"/>
            <a:ext cx="2281107" cy="47478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pic>
        <p:nvPicPr>
          <p:cNvPr id="16" name="图片 15" descr="水中的建筑&#10;&#10;AI 生成的内容可能不正确。"/>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0" y="1"/>
            <a:ext cx="12191814" cy="6858000"/>
          </a:xfrm>
          <a:prstGeom prst="rect">
            <a:avLst/>
          </a:prstGeom>
        </p:spPr>
      </p:pic>
      <p:sp>
        <p:nvSpPr>
          <p:cNvPr id="17" name="矩形 16"/>
          <p:cNvSpPr/>
          <p:nvPr userDrawn="1"/>
        </p:nvSpPr>
        <p:spPr>
          <a:xfrm>
            <a:off x="0" y="0"/>
            <a:ext cx="12191998" cy="6858000"/>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1914832"/>
            <a:ext cx="12192000" cy="30283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19" name="直接连接符 18"/>
          <p:cNvCxnSpPr/>
          <p:nvPr userDrawn="1"/>
        </p:nvCxnSpPr>
        <p:spPr>
          <a:xfrm>
            <a:off x="3436220" y="2243271"/>
            <a:ext cx="0" cy="2338939"/>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pic>
        <p:nvPicPr>
          <p:cNvPr id="2" name="图片 1" descr="文本&#10;&#10;AI 生成的内容可能不正确。"/>
          <p:cNvPicPr>
            <a:picLocks noChangeAspect="1"/>
          </p:cNvPicPr>
          <p:nvPr userDrawn="1"/>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949096" y="6262892"/>
            <a:ext cx="2281107" cy="474781"/>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28" name="图片 327" descr="水中的建筑&#10;&#10;AI 生成的内容可能不正确。"/>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7648" y="-1"/>
            <a:ext cx="12199647" cy="6862301"/>
          </a:xfrm>
          <a:prstGeom prst="rect">
            <a:avLst/>
          </a:prstGeom>
        </p:spPr>
      </p:pic>
      <p:sp>
        <p:nvSpPr>
          <p:cNvPr id="329" name="矩形 328"/>
          <p:cNvSpPr/>
          <p:nvPr userDrawn="1"/>
        </p:nvSpPr>
        <p:spPr>
          <a:xfrm>
            <a:off x="0" y="0"/>
            <a:ext cx="12191998" cy="6858000"/>
          </a:xfrm>
          <a:prstGeom prst="rect">
            <a:avLst/>
          </a:prstGeom>
          <a:solidFill>
            <a:schemeClr val="bg1">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p:cNvSpPr/>
          <p:nvPr userDrawn="1"/>
        </p:nvSpPr>
        <p:spPr>
          <a:xfrm>
            <a:off x="-7647" y="0"/>
            <a:ext cx="12199647" cy="846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5843667" y="212078"/>
            <a:ext cx="6195483" cy="651010"/>
            <a:chOff x="-6350" y="3575050"/>
            <a:chExt cx="12192000" cy="1281113"/>
          </a:xfrm>
          <a:solidFill>
            <a:schemeClr val="bg1">
              <a:alpha val="23000"/>
            </a:schemeClr>
          </a:solidFill>
        </p:grpSpPr>
        <p:grpSp>
          <p:nvGrpSpPr>
            <p:cNvPr id="15" name="Group 205"/>
            <p:cNvGrpSpPr/>
            <p:nvPr userDrawn="1"/>
          </p:nvGrpSpPr>
          <p:grpSpPr bwMode="auto">
            <a:xfrm>
              <a:off x="4810125" y="4400550"/>
              <a:ext cx="4105275" cy="433388"/>
              <a:chOff x="3030" y="2772"/>
              <a:chExt cx="2586" cy="273"/>
            </a:xfrm>
            <a:grpFill/>
          </p:grpSpPr>
          <p:sp>
            <p:nvSpPr>
              <p:cNvPr id="116" name="Line 5"/>
              <p:cNvSpPr>
                <a:spLocks noChangeShapeType="1"/>
              </p:cNvSpPr>
              <p:nvPr userDrawn="1"/>
            </p:nvSpPr>
            <p:spPr bwMode="auto">
              <a:xfrm>
                <a:off x="5616" y="2860"/>
                <a:ext cx="0" cy="0"/>
              </a:xfrm>
              <a:prstGeom prst="line">
                <a:avLst/>
              </a:prstGeom>
              <a:grpFill/>
              <a:ln w="12700" cap="rnd">
                <a:solidFill>
                  <a:srgbClr val="BF9C50"/>
                </a:solidFill>
                <a:prstDash val="solid"/>
                <a:round/>
              </a:ln>
            </p:spPr>
            <p:txBody>
              <a:bodyPr vert="horz" wrap="square" lIns="91440" tIns="45720" rIns="91440" bIns="45720" numCol="1" anchor="t" anchorCtr="0" compatLnSpc="1"/>
              <a:lstStyle/>
              <a:p>
                <a:endParaRPr lang="zh-CN" altLang="en-US">
                  <a:solidFill>
                    <a:schemeClr val="bg1"/>
                  </a:solidFill>
                </a:endParaRPr>
              </a:p>
            </p:txBody>
          </p:sp>
          <p:sp>
            <p:nvSpPr>
              <p:cNvPr id="117" name="Freeform 6"/>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8" name="Freeform 7"/>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9" name="Freeform 8"/>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0" name="Freeform 9"/>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1" name="Freeform 10"/>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2" name="Freeform 11"/>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3" name="Freeform 12"/>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4" name="Freeform 13"/>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5" name="Freeform 14"/>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6" name="Freeform 15"/>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7" name="Freeform 16"/>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8" name="Freeform 17"/>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9" name="Freeform 18"/>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0" name="Freeform 19"/>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1" name="Freeform 20"/>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2" name="Freeform 21"/>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3" name="Freeform 22"/>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4" name="Freeform 23"/>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5" name="Freeform 24"/>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6" name="Freeform 25"/>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7" name="Freeform 26"/>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8" name="Freeform 27"/>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9" name="Freeform 28"/>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0" name="Freeform 29"/>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1" name="Freeform 30"/>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2" name="Freeform 31"/>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3" name="Freeform 32"/>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4" name="Freeform 33"/>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5" name="Freeform 34"/>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6" name="Freeform 35"/>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7" name="Freeform 36"/>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8" name="Freeform 37"/>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9" name="Freeform 38"/>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0" name="Freeform 39"/>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1" name="Freeform 40"/>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2" name="Freeform 41"/>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3" name="Freeform 42"/>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4" name="Freeform 43"/>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5" name="Freeform 44"/>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6" name="Freeform 45"/>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7" name="Freeform 46"/>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8" name="Freeform 47"/>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9" name="Freeform 48"/>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0" name="Freeform 49"/>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1" name="Freeform 50"/>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2" name="Freeform 51"/>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3" name="Freeform 52"/>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4" name="Freeform 53"/>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5" name="Freeform 54"/>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6" name="Freeform 55"/>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7" name="Freeform 56"/>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8" name="Freeform 57"/>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9" name="Freeform 58"/>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0" name="Freeform 59"/>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1" name="Freeform 60"/>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2" name="Freeform 61"/>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3" name="Freeform 62"/>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4" name="Freeform 63"/>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5" name="Freeform 64"/>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6" name="Freeform 65"/>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7" name="Freeform 66"/>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8" name="Freeform 67"/>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9" name="Freeform 68"/>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0" name="Freeform 69"/>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1" name="Freeform 70"/>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2" name="Freeform 71"/>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3" name="Freeform 72"/>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4" name="Freeform 73"/>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5" name="Freeform 74"/>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6" name="Freeform 75"/>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7" name="Freeform 76"/>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8" name="Freeform 77"/>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9" name="Freeform 78"/>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0" name="Freeform 79"/>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1" name="Freeform 80"/>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2" name="Freeform 81"/>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3" name="Freeform 82"/>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4" name="Freeform 83"/>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5" name="Freeform 84"/>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6" name="Freeform 85"/>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7" name="Freeform 86"/>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8" name="Freeform 87"/>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9" name="Freeform 88"/>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0" name="Freeform 89"/>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1" name="Freeform 90"/>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2" name="Freeform 91"/>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3" name="Freeform 92"/>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4" name="Freeform 93"/>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5" name="Freeform 94"/>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6" name="Freeform 95"/>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7" name="Freeform 96"/>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8" name="Freeform 97"/>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9" name="Freeform 98"/>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0" name="Freeform 99"/>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1" name="Freeform 100"/>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2" name="Freeform 101"/>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3" name="Freeform 102"/>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4" name="Freeform 103"/>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5" name="Freeform 104"/>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6" name="Freeform 105"/>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7" name="Freeform 106"/>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8" name="Freeform 107"/>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9" name="Freeform 108"/>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0" name="Freeform 109"/>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1" name="Freeform 110"/>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2" name="Freeform 111"/>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3" name="Freeform 112"/>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4" name="Freeform 113"/>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5" name="Freeform 114"/>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6" name="Freeform 115"/>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7" name="Freeform 116"/>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8" name="Freeform 117"/>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9" name="Freeform 118"/>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0" name="Freeform 119"/>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1" name="Freeform 120"/>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2" name="Freeform 121"/>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3" name="Freeform 122"/>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4" name="Freeform 123"/>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5" name="Freeform 124"/>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6" name="Freeform 125"/>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7" name="Freeform 126"/>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8" name="Freeform 127"/>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9" name="Freeform 128"/>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0" name="Freeform 129"/>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1" name="Freeform 130"/>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2" name="Freeform 131"/>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3" name="Freeform 132"/>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4" name="Freeform 133"/>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5" name="Freeform 134"/>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6" name="Freeform 135"/>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7" name="Freeform 136"/>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8" name="Freeform 137"/>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9" name="Freeform 138"/>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0" name="Freeform 139"/>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1" name="Freeform 140"/>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2" name="Freeform 141"/>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3" name="Freeform 142"/>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4" name="Freeform 143"/>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5" name="Freeform 144"/>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6" name="Freeform 145"/>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7" name="Freeform 146"/>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8" name="Freeform 147"/>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9" name="Freeform 148"/>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0" name="Freeform 149"/>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1" name="Freeform 150"/>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2" name="Freeform 151"/>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3" name="Freeform 152"/>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4" name="Freeform 153"/>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5" name="Freeform 154"/>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6" name="Freeform 155"/>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7" name="Freeform 156"/>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8" name="Freeform 157"/>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9" name="Freeform 158"/>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0" name="Freeform 159"/>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1" name="Freeform 160"/>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2" name="Freeform 161"/>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3" name="Freeform 162"/>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4" name="Freeform 163"/>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5" name="Freeform 164"/>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6" name="Freeform 165"/>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7" name="Freeform 166"/>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8" name="Freeform 167"/>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9" name="Freeform 168"/>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0" name="Freeform 169"/>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1" name="Freeform 170"/>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2" name="Freeform 171"/>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3" name="Freeform 172"/>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4" name="Freeform 173"/>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5" name="Freeform 174"/>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6" name="Freeform 175"/>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7" name="Freeform 176"/>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8" name="Freeform 177"/>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9" name="Freeform 178"/>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0" name="Freeform 179"/>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1" name="Freeform 180"/>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2" name="Freeform 181"/>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3" name="Freeform 182"/>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4" name="Freeform 183"/>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5" name="Freeform 184"/>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6" name="Freeform 185"/>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7" name="Freeform 186"/>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8" name="Freeform 187"/>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9" name="Freeform 188"/>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0" name="Freeform 189"/>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1" name="Freeform 190"/>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2" name="Freeform 191"/>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3" name="Freeform 192"/>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4" name="Freeform 193"/>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5" name="Freeform 194"/>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6" name="Freeform 195"/>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7" name="Freeform 196"/>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8" name="Freeform 197"/>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9" name="Freeform 198"/>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0" name="Freeform 199"/>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1" name="Freeform 200"/>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2" name="Freeform 201"/>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3" name="Freeform 202"/>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4" name="Freeform 203"/>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5" name="Freeform 204"/>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6" name="Freeform 206"/>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 name="Freeform 207"/>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 name="Freeform 208"/>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 name="Freeform 209"/>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 name="Freeform 210"/>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211"/>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212"/>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213"/>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214"/>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 name="Freeform 215"/>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216"/>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217"/>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218"/>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219"/>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220"/>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221"/>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222"/>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 name="Freeform 223"/>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224"/>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225"/>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 name="Freeform 226"/>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227"/>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228"/>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229"/>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230"/>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231"/>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232"/>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233"/>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234"/>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235"/>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236"/>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237"/>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238"/>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239"/>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240"/>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241"/>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242"/>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243"/>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244"/>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5" name="Freeform 245"/>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6" name="Freeform 246"/>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47"/>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8" name="Freeform 248"/>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9" name="Freeform 249"/>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0" name="Freeform 250"/>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1" name="Freeform 251"/>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2" name="Freeform 252"/>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3" name="Freeform 253"/>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4" name="Freeform 254"/>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5" name="Freeform 255"/>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6" name="Freeform 256"/>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7" name="Freeform 257"/>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8" name="Freeform 258"/>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9" name="Freeform 259"/>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0" name="Freeform 260"/>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1" name="Freeform 261"/>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2" name="Freeform 262"/>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3" name="Freeform 263"/>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4" name="Freeform 264"/>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5" name="Freeform 265"/>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6" name="Freeform 266"/>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7" name="Freeform 267"/>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8" name="Freeform 268"/>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9" name="Freeform 269"/>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0" name="Freeform 270"/>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1" name="Freeform 271"/>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2" name="Freeform 272"/>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3" name="Freeform 273"/>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4" name="Freeform 274"/>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5" name="Freeform 275"/>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6" name="Freeform 276"/>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7" name="Freeform 277"/>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8" name="Freeform 278"/>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9" name="Freeform 279"/>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0" name="Freeform 280"/>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1" name="Freeform 281"/>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2" name="Freeform 282"/>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3" name="Freeform 283"/>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4" name="Freeform 284"/>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5" name="Freeform 285"/>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6" name="Freeform 286"/>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7" name="Freeform 287"/>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8" name="Freeform 288"/>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9" name="Freeform 289"/>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0" name="Freeform 290"/>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1" name="Freeform 291"/>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2" name="Freeform 292"/>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3" name="Freeform 293"/>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4" name="Freeform 294"/>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5" name="Freeform 295"/>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6" name="Freeform 296"/>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7" name="Freeform 297"/>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8" name="Freeform 298"/>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9" name="Freeform 299"/>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0" name="Freeform 300"/>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1" name="Freeform 301"/>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2" name="Freeform 302"/>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3" name="Freeform 303"/>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4" name="Freeform 304"/>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5" name="Freeform 305"/>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4" name="灯片编号占位符 3"/>
          <p:cNvSpPr>
            <a:spLocks noGrp="1"/>
          </p:cNvSpPr>
          <p:nvPr>
            <p:ph type="sldNum" sz="quarter" idx="12"/>
          </p:nvPr>
        </p:nvSpPr>
        <p:spPr>
          <a:xfrm>
            <a:off x="9448798" y="6488576"/>
            <a:ext cx="2743200" cy="365125"/>
          </a:xfrm>
        </p:spPr>
        <p:txBody>
          <a:bodyPr/>
          <a:lstStyle>
            <a:lvl1pPr>
              <a:defRPr>
                <a:solidFill>
                  <a:schemeClr val="accent1"/>
                </a:solidFill>
              </a:defRPr>
            </a:lvl1pPr>
          </a:lstStyle>
          <a:p>
            <a:fld id="{D8D65378-E559-4E6C-92D9-27E2C3AF472B}" type="slidenum">
              <a:rPr lang="zh-CN" altLang="en-US" smtClean="0"/>
            </a:fld>
            <a:endParaRPr lang="zh-CN" altLang="en-US" dirty="0"/>
          </a:p>
        </p:txBody>
      </p:sp>
      <p:cxnSp>
        <p:nvCxnSpPr>
          <p:cNvPr id="6" name="直接连接符 5"/>
          <p:cNvCxnSpPr/>
          <p:nvPr userDrawn="1"/>
        </p:nvCxnSpPr>
        <p:spPr>
          <a:xfrm>
            <a:off x="10438222" y="6858000"/>
            <a:ext cx="1761423" cy="0"/>
          </a:xfrm>
          <a:prstGeom prst="line">
            <a:avLst/>
          </a:prstGeom>
          <a:ln>
            <a:gradFill flip="none" rotWithShape="1">
              <a:gsLst>
                <a:gs pos="50000">
                  <a:schemeClr val="accent4"/>
                </a:gs>
                <a:gs pos="0">
                  <a:schemeClr val="accent1">
                    <a:lumMod val="5000"/>
                    <a:lumOff val="95000"/>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grpSp>
        <p:nvGrpSpPr>
          <p:cNvPr id="2" name="组合 1"/>
          <p:cNvGrpSpPr/>
          <p:nvPr userDrawn="1"/>
        </p:nvGrpSpPr>
        <p:grpSpPr>
          <a:xfrm>
            <a:off x="7890934" y="172061"/>
            <a:ext cx="4186890" cy="502444"/>
            <a:chOff x="1191337" y="1724863"/>
            <a:chExt cx="6761326" cy="811387"/>
          </a:xfrm>
        </p:grpSpPr>
        <p:pic>
          <p:nvPicPr>
            <p:cNvPr id="3" name="图片 2" descr="文本&#10;&#10;AI 生成的内容可能不正确。"/>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54315" y="1724863"/>
              <a:ext cx="3898348" cy="811387"/>
            </a:xfrm>
            <a:prstGeom prst="rect">
              <a:avLst/>
            </a:prstGeom>
          </p:spPr>
        </p:pic>
        <p:pic>
          <p:nvPicPr>
            <p:cNvPr id="5" name="图片 4" descr="卡通人物&#10;&#10;AI 生成的内容可能不正确。"/>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91337" y="1724863"/>
              <a:ext cx="2548017" cy="808118"/>
            </a:xfrm>
            <a:prstGeom prst="rect">
              <a:avLst/>
            </a:prstGeom>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pic>
        <p:nvPicPr>
          <p:cNvPr id="328" name="图片 327" descr="水中的建筑&#10;&#10;AI 生成的内容可能不正确。"/>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7648" y="-1"/>
            <a:ext cx="12199647" cy="6862301"/>
          </a:xfrm>
          <a:prstGeom prst="rect">
            <a:avLst/>
          </a:prstGeom>
        </p:spPr>
      </p:pic>
      <p:sp>
        <p:nvSpPr>
          <p:cNvPr id="329" name="矩形 328"/>
          <p:cNvSpPr/>
          <p:nvPr userDrawn="1"/>
        </p:nvSpPr>
        <p:spPr>
          <a:xfrm>
            <a:off x="0" y="0"/>
            <a:ext cx="12191998" cy="6858000"/>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647" y="6728059"/>
            <a:ext cx="12199647" cy="1363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5843667" y="212078"/>
            <a:ext cx="6195483" cy="651010"/>
            <a:chOff x="-6350" y="3575050"/>
            <a:chExt cx="12192000" cy="1281113"/>
          </a:xfrm>
          <a:solidFill>
            <a:schemeClr val="bg1">
              <a:alpha val="20000"/>
            </a:schemeClr>
          </a:solidFill>
        </p:grpSpPr>
        <p:grpSp>
          <p:nvGrpSpPr>
            <p:cNvPr id="15" name="Group 205"/>
            <p:cNvGrpSpPr/>
            <p:nvPr userDrawn="1"/>
          </p:nvGrpSpPr>
          <p:grpSpPr bwMode="auto">
            <a:xfrm>
              <a:off x="4810125" y="4400550"/>
              <a:ext cx="4105275" cy="433388"/>
              <a:chOff x="3030" y="2772"/>
              <a:chExt cx="2586" cy="273"/>
            </a:xfrm>
            <a:grpFill/>
          </p:grpSpPr>
          <p:sp>
            <p:nvSpPr>
              <p:cNvPr id="116" name="Line 5"/>
              <p:cNvSpPr>
                <a:spLocks noChangeShapeType="1"/>
              </p:cNvSpPr>
              <p:nvPr userDrawn="1"/>
            </p:nvSpPr>
            <p:spPr bwMode="auto">
              <a:xfrm>
                <a:off x="5616" y="2860"/>
                <a:ext cx="0" cy="0"/>
              </a:xfrm>
              <a:prstGeom prst="line">
                <a:avLst/>
              </a:prstGeom>
              <a:grpFill/>
              <a:ln w="12700" cap="rnd">
                <a:solidFill>
                  <a:srgbClr val="BF9C50"/>
                </a:solidFill>
                <a:prstDash val="solid"/>
                <a:round/>
              </a:ln>
            </p:spPr>
            <p:txBody>
              <a:bodyPr vert="horz" wrap="square" lIns="91440" tIns="45720" rIns="91440" bIns="45720" numCol="1" anchor="t" anchorCtr="0" compatLnSpc="1"/>
              <a:lstStyle/>
              <a:p>
                <a:endParaRPr lang="zh-CN" altLang="en-US">
                  <a:solidFill>
                    <a:schemeClr val="bg1"/>
                  </a:solidFill>
                </a:endParaRPr>
              </a:p>
            </p:txBody>
          </p:sp>
          <p:sp>
            <p:nvSpPr>
              <p:cNvPr id="117" name="Freeform 6"/>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8" name="Freeform 7"/>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9" name="Freeform 8"/>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0" name="Freeform 9"/>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1" name="Freeform 10"/>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2" name="Freeform 11"/>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3" name="Freeform 12"/>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4" name="Freeform 13"/>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5" name="Freeform 14"/>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6" name="Freeform 15"/>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7" name="Freeform 16"/>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8" name="Freeform 17"/>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9" name="Freeform 18"/>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0" name="Freeform 19"/>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1" name="Freeform 20"/>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2" name="Freeform 21"/>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3" name="Freeform 22"/>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4" name="Freeform 23"/>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5" name="Freeform 24"/>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6" name="Freeform 25"/>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7" name="Freeform 26"/>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8" name="Freeform 27"/>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9" name="Freeform 28"/>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0" name="Freeform 29"/>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1" name="Freeform 30"/>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2" name="Freeform 31"/>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3" name="Freeform 32"/>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4" name="Freeform 33"/>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5" name="Freeform 34"/>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6" name="Freeform 35"/>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7" name="Freeform 36"/>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8" name="Freeform 37"/>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9" name="Freeform 38"/>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0" name="Freeform 39"/>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1" name="Freeform 40"/>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2" name="Freeform 41"/>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3" name="Freeform 42"/>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4" name="Freeform 43"/>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5" name="Freeform 44"/>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6" name="Freeform 45"/>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7" name="Freeform 46"/>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8" name="Freeform 47"/>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9" name="Freeform 48"/>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0" name="Freeform 49"/>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1" name="Freeform 50"/>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2" name="Freeform 51"/>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3" name="Freeform 52"/>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4" name="Freeform 53"/>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5" name="Freeform 54"/>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6" name="Freeform 55"/>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7" name="Freeform 56"/>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8" name="Freeform 57"/>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9" name="Freeform 58"/>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0" name="Freeform 59"/>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1" name="Freeform 60"/>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2" name="Freeform 61"/>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3" name="Freeform 62"/>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4" name="Freeform 63"/>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5" name="Freeform 64"/>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6" name="Freeform 65"/>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7" name="Freeform 66"/>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8" name="Freeform 67"/>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9" name="Freeform 68"/>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0" name="Freeform 69"/>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1" name="Freeform 70"/>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2" name="Freeform 71"/>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3" name="Freeform 72"/>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4" name="Freeform 73"/>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5" name="Freeform 74"/>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6" name="Freeform 75"/>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7" name="Freeform 76"/>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8" name="Freeform 77"/>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9" name="Freeform 78"/>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0" name="Freeform 79"/>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1" name="Freeform 80"/>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2" name="Freeform 81"/>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3" name="Freeform 82"/>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4" name="Freeform 83"/>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5" name="Freeform 84"/>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6" name="Freeform 85"/>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7" name="Freeform 86"/>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8" name="Freeform 87"/>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9" name="Freeform 88"/>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0" name="Freeform 89"/>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1" name="Freeform 90"/>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2" name="Freeform 91"/>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3" name="Freeform 92"/>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4" name="Freeform 93"/>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5" name="Freeform 94"/>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6" name="Freeform 95"/>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7" name="Freeform 96"/>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8" name="Freeform 97"/>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9" name="Freeform 98"/>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0" name="Freeform 99"/>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1" name="Freeform 100"/>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2" name="Freeform 101"/>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3" name="Freeform 102"/>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4" name="Freeform 103"/>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5" name="Freeform 104"/>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6" name="Freeform 105"/>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7" name="Freeform 106"/>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8" name="Freeform 107"/>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9" name="Freeform 108"/>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0" name="Freeform 109"/>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1" name="Freeform 110"/>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2" name="Freeform 111"/>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3" name="Freeform 112"/>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4" name="Freeform 113"/>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5" name="Freeform 114"/>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6" name="Freeform 115"/>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7" name="Freeform 116"/>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8" name="Freeform 117"/>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9" name="Freeform 118"/>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0" name="Freeform 119"/>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1" name="Freeform 120"/>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2" name="Freeform 121"/>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3" name="Freeform 122"/>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4" name="Freeform 123"/>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5" name="Freeform 124"/>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6" name="Freeform 125"/>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7" name="Freeform 126"/>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8" name="Freeform 127"/>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9" name="Freeform 128"/>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0" name="Freeform 129"/>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1" name="Freeform 130"/>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2" name="Freeform 131"/>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3" name="Freeform 132"/>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4" name="Freeform 133"/>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5" name="Freeform 134"/>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6" name="Freeform 135"/>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7" name="Freeform 136"/>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8" name="Freeform 137"/>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9" name="Freeform 138"/>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0" name="Freeform 139"/>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1" name="Freeform 140"/>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2" name="Freeform 141"/>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3" name="Freeform 142"/>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4" name="Freeform 143"/>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5" name="Freeform 144"/>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6" name="Freeform 145"/>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7" name="Freeform 146"/>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8" name="Freeform 147"/>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9" name="Freeform 148"/>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0" name="Freeform 149"/>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1" name="Freeform 150"/>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2" name="Freeform 151"/>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3" name="Freeform 152"/>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4" name="Freeform 153"/>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5" name="Freeform 154"/>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6" name="Freeform 155"/>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7" name="Freeform 156"/>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8" name="Freeform 157"/>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9" name="Freeform 158"/>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0" name="Freeform 159"/>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1" name="Freeform 160"/>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2" name="Freeform 161"/>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3" name="Freeform 162"/>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4" name="Freeform 163"/>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5" name="Freeform 164"/>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6" name="Freeform 165"/>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7" name="Freeform 166"/>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8" name="Freeform 167"/>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9" name="Freeform 168"/>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0" name="Freeform 169"/>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1" name="Freeform 170"/>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2" name="Freeform 171"/>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3" name="Freeform 172"/>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4" name="Freeform 173"/>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5" name="Freeform 174"/>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6" name="Freeform 175"/>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7" name="Freeform 176"/>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8" name="Freeform 177"/>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9" name="Freeform 178"/>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0" name="Freeform 179"/>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1" name="Freeform 180"/>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2" name="Freeform 181"/>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3" name="Freeform 182"/>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4" name="Freeform 183"/>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5" name="Freeform 184"/>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6" name="Freeform 185"/>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7" name="Freeform 186"/>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8" name="Freeform 187"/>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9" name="Freeform 188"/>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0" name="Freeform 189"/>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1" name="Freeform 190"/>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2" name="Freeform 191"/>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3" name="Freeform 192"/>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4" name="Freeform 193"/>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5" name="Freeform 194"/>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6" name="Freeform 195"/>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7" name="Freeform 196"/>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8" name="Freeform 197"/>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9" name="Freeform 198"/>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0" name="Freeform 199"/>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1" name="Freeform 200"/>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2" name="Freeform 201"/>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3" name="Freeform 202"/>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4" name="Freeform 203"/>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5" name="Freeform 204"/>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6" name="Freeform 206"/>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 name="Freeform 207"/>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 name="Freeform 208"/>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 name="Freeform 209"/>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 name="Freeform 210"/>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211"/>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212"/>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213"/>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214"/>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 name="Freeform 215"/>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216"/>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217"/>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218"/>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219"/>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220"/>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221"/>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222"/>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 name="Freeform 223"/>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224"/>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225"/>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 name="Freeform 226"/>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227"/>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228"/>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229"/>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230"/>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231"/>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232"/>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233"/>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234"/>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235"/>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236"/>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237"/>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238"/>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239"/>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240"/>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241"/>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242"/>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243"/>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244"/>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5" name="Freeform 245"/>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6" name="Freeform 246"/>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47"/>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8" name="Freeform 248"/>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9" name="Freeform 249"/>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0" name="Freeform 250"/>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1" name="Freeform 251"/>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2" name="Freeform 252"/>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3" name="Freeform 253"/>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4" name="Freeform 254"/>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5" name="Freeform 255"/>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6" name="Freeform 256"/>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7" name="Freeform 257"/>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8" name="Freeform 258"/>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9" name="Freeform 259"/>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0" name="Freeform 260"/>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1" name="Freeform 261"/>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2" name="Freeform 262"/>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3" name="Freeform 263"/>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4" name="Freeform 264"/>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5" name="Freeform 265"/>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6" name="Freeform 266"/>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7" name="Freeform 267"/>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8" name="Freeform 268"/>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9" name="Freeform 269"/>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0" name="Freeform 270"/>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1" name="Freeform 271"/>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2" name="Freeform 272"/>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3" name="Freeform 273"/>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4" name="Freeform 274"/>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5" name="Freeform 275"/>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6" name="Freeform 276"/>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7" name="Freeform 277"/>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8" name="Freeform 278"/>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9" name="Freeform 279"/>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0" name="Freeform 280"/>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1" name="Freeform 281"/>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2" name="Freeform 282"/>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3" name="Freeform 283"/>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4" name="Freeform 284"/>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5" name="Freeform 285"/>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6" name="Freeform 286"/>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7" name="Freeform 287"/>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8" name="Freeform 288"/>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9" name="Freeform 289"/>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0" name="Freeform 290"/>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1" name="Freeform 291"/>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2" name="Freeform 292"/>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3" name="Freeform 293"/>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4" name="Freeform 294"/>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5" name="Freeform 295"/>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6" name="Freeform 296"/>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7" name="Freeform 297"/>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8" name="Freeform 298"/>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9" name="Freeform 299"/>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0" name="Freeform 300"/>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1" name="Freeform 301"/>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2" name="Freeform 302"/>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3" name="Freeform 303"/>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4" name="Freeform 304"/>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5" name="Freeform 305"/>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5" name="矩形 4"/>
          <p:cNvSpPr/>
          <p:nvPr userDrawn="1"/>
        </p:nvSpPr>
        <p:spPr>
          <a:xfrm>
            <a:off x="288758" y="354531"/>
            <a:ext cx="115503" cy="404261"/>
          </a:xfrm>
          <a:prstGeom prst="rect">
            <a:avLst/>
          </a:prstGeom>
          <a:solidFill>
            <a:schemeClr val="accent1"/>
          </a:solidFill>
          <a:ln>
            <a:noFill/>
          </a:ln>
          <a:effectLst>
            <a:outerShdw blurRad="254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498909" y="354531"/>
            <a:ext cx="115503" cy="404261"/>
          </a:xfrm>
          <a:prstGeom prst="rect">
            <a:avLst/>
          </a:prstGeom>
          <a:solidFill>
            <a:schemeClr val="accent2"/>
          </a:solidFill>
          <a:ln>
            <a:noFill/>
          </a:ln>
          <a:effectLst>
            <a:outerShdw blurRad="254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709060" y="354531"/>
            <a:ext cx="115503" cy="404261"/>
          </a:xfrm>
          <a:prstGeom prst="rect">
            <a:avLst/>
          </a:prstGeom>
          <a:solidFill>
            <a:schemeClr val="accent4"/>
          </a:solidFill>
          <a:ln>
            <a:noFill/>
          </a:ln>
          <a:effectLst>
            <a:outerShdw blurRad="254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userDrawn="1"/>
        </p:nvGrpSpPr>
        <p:grpSpPr>
          <a:xfrm>
            <a:off x="7830168" y="319270"/>
            <a:ext cx="4211940" cy="474781"/>
            <a:chOff x="380132" y="475515"/>
            <a:chExt cx="5172342" cy="583040"/>
          </a:xfrm>
        </p:grpSpPr>
        <p:pic>
          <p:nvPicPr>
            <p:cNvPr id="3" name="图片 2" descr="卡通人物&#10;&#10;AI 生成的内容可能不正确。"/>
            <p:cNvPicPr>
              <a:picLocks noChangeAspect="1"/>
            </p:cNvPicPr>
            <p:nvPr userDrawn="1"/>
          </p:nvPicPr>
          <p:blipFill>
            <a:blip r:embed="rId4" cstate="print">
              <a:alphaModFix amt="50000"/>
              <a:grayscl/>
              <a:extLst>
                <a:ext uri="{28A0092B-C50C-407E-A947-70E740481C1C}">
                  <a14:useLocalDpi xmlns:a14="http://schemas.microsoft.com/office/drawing/2010/main" val="0"/>
                </a:ext>
              </a:extLst>
            </a:blip>
            <a:stretch>
              <a:fillRect/>
            </a:stretch>
          </p:blipFill>
          <p:spPr>
            <a:xfrm>
              <a:off x="380132" y="477880"/>
              <a:ext cx="1830881" cy="580675"/>
            </a:xfrm>
            <a:prstGeom prst="rect">
              <a:avLst/>
            </a:prstGeom>
          </p:spPr>
        </p:pic>
        <p:pic>
          <p:nvPicPr>
            <p:cNvPr id="4" name="图片 3" descr="文本&#10;&#10;AI 生成的内容可能不正确。"/>
            <p:cNvPicPr>
              <a:picLocks noChangeAspect="1"/>
            </p:cNvPicPr>
            <p:nvPr userDrawn="1"/>
          </p:nvPicPr>
          <p:blipFill>
            <a:blip r:embed="rId5" cstate="print">
              <a:alphaModFix amt="50000"/>
              <a:grayscl/>
              <a:extLst>
                <a:ext uri="{BEBA8EAE-BF5A-486C-A8C5-ECC9F3942E4B}">
                  <a14:imgProps xmlns:a14="http://schemas.microsoft.com/office/drawing/2010/main">
                    <a14:imgLayer r:embed="rId6">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2751232" y="475515"/>
              <a:ext cx="2801242" cy="583040"/>
            </a:xfrm>
            <a:prstGeom prst="rect">
              <a:avLst/>
            </a:prstGeom>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328" name="图片 327" descr="水中的建筑&#10;&#10;AI 生成的内容可能不正确。"/>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7648" y="-1"/>
            <a:ext cx="12199647" cy="6862301"/>
          </a:xfrm>
          <a:prstGeom prst="rect">
            <a:avLst/>
          </a:prstGeom>
        </p:spPr>
      </p:pic>
      <p:sp>
        <p:nvSpPr>
          <p:cNvPr id="329" name="矩形 328"/>
          <p:cNvSpPr/>
          <p:nvPr userDrawn="1"/>
        </p:nvSpPr>
        <p:spPr>
          <a:xfrm>
            <a:off x="0" y="0"/>
            <a:ext cx="12191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nvSpPr>
        <p:spPr>
          <a:xfrm>
            <a:off x="-7647" y="0"/>
            <a:ext cx="12199647" cy="8465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5843667" y="212078"/>
            <a:ext cx="6195483" cy="651010"/>
            <a:chOff x="-6350" y="3575050"/>
            <a:chExt cx="12192000" cy="1281113"/>
          </a:xfrm>
          <a:solidFill>
            <a:schemeClr val="bg1">
              <a:alpha val="20000"/>
            </a:schemeClr>
          </a:solidFill>
        </p:grpSpPr>
        <p:grpSp>
          <p:nvGrpSpPr>
            <p:cNvPr id="15" name="Group 205"/>
            <p:cNvGrpSpPr/>
            <p:nvPr userDrawn="1"/>
          </p:nvGrpSpPr>
          <p:grpSpPr bwMode="auto">
            <a:xfrm>
              <a:off x="4810125" y="4400550"/>
              <a:ext cx="4105275" cy="433388"/>
              <a:chOff x="3030" y="2772"/>
              <a:chExt cx="2586" cy="273"/>
            </a:xfrm>
            <a:grpFill/>
          </p:grpSpPr>
          <p:sp>
            <p:nvSpPr>
              <p:cNvPr id="116" name="Line 5"/>
              <p:cNvSpPr>
                <a:spLocks noChangeShapeType="1"/>
              </p:cNvSpPr>
              <p:nvPr userDrawn="1"/>
            </p:nvSpPr>
            <p:spPr bwMode="auto">
              <a:xfrm>
                <a:off x="5616" y="2860"/>
                <a:ext cx="0" cy="0"/>
              </a:xfrm>
              <a:prstGeom prst="line">
                <a:avLst/>
              </a:prstGeom>
              <a:grpFill/>
              <a:ln w="12700" cap="rnd">
                <a:solidFill>
                  <a:srgbClr val="BF9C50"/>
                </a:solidFill>
                <a:prstDash val="solid"/>
                <a:round/>
              </a:ln>
            </p:spPr>
            <p:txBody>
              <a:bodyPr vert="horz" wrap="square" lIns="91440" tIns="45720" rIns="91440" bIns="45720" numCol="1" anchor="t" anchorCtr="0" compatLnSpc="1"/>
              <a:lstStyle/>
              <a:p>
                <a:endParaRPr lang="zh-CN" altLang="en-US">
                  <a:solidFill>
                    <a:schemeClr val="bg1"/>
                  </a:solidFill>
                </a:endParaRPr>
              </a:p>
            </p:txBody>
          </p:sp>
          <p:sp>
            <p:nvSpPr>
              <p:cNvPr id="117" name="Freeform 6"/>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8" name="Freeform 7"/>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9" name="Freeform 8"/>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0" name="Freeform 9"/>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1" name="Freeform 10"/>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2" name="Freeform 11"/>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3" name="Freeform 12"/>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4" name="Freeform 13"/>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5" name="Freeform 14"/>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6" name="Freeform 15"/>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7" name="Freeform 16"/>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8" name="Freeform 17"/>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29" name="Freeform 18"/>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0" name="Freeform 19"/>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1" name="Freeform 20"/>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2" name="Freeform 21"/>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3" name="Freeform 22"/>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4" name="Freeform 23"/>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5" name="Freeform 24"/>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6" name="Freeform 25"/>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7" name="Freeform 26"/>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8" name="Freeform 27"/>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39" name="Freeform 28"/>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0" name="Freeform 29"/>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1" name="Freeform 30"/>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2" name="Freeform 31"/>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3" name="Freeform 32"/>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4" name="Freeform 33"/>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5" name="Freeform 34"/>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6" name="Freeform 35"/>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7" name="Freeform 36"/>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8" name="Freeform 37"/>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49" name="Freeform 38"/>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0" name="Freeform 39"/>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1" name="Freeform 40"/>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2" name="Freeform 41"/>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3" name="Freeform 42"/>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4" name="Freeform 43"/>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5" name="Freeform 44"/>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6" name="Freeform 45"/>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7" name="Freeform 46"/>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8" name="Freeform 47"/>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59" name="Freeform 48"/>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0" name="Freeform 49"/>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1" name="Freeform 50"/>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2" name="Freeform 51"/>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3" name="Freeform 52"/>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4" name="Freeform 53"/>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5" name="Freeform 54"/>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6" name="Freeform 55"/>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7" name="Freeform 56"/>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8" name="Freeform 57"/>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69" name="Freeform 58"/>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0" name="Freeform 59"/>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1" name="Freeform 60"/>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2" name="Freeform 61"/>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3" name="Freeform 62"/>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4" name="Freeform 63"/>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5" name="Freeform 64"/>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6" name="Freeform 65"/>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7" name="Freeform 66"/>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8" name="Freeform 67"/>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9" name="Freeform 68"/>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0" name="Freeform 69"/>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1" name="Freeform 70"/>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2" name="Freeform 71"/>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3" name="Freeform 72"/>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4" name="Freeform 73"/>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5" name="Freeform 74"/>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6" name="Freeform 75"/>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7" name="Freeform 76"/>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8" name="Freeform 77"/>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9" name="Freeform 78"/>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0" name="Freeform 79"/>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1" name="Freeform 80"/>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2" name="Freeform 81"/>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3" name="Freeform 82"/>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4" name="Freeform 83"/>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5" name="Freeform 84"/>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6" name="Freeform 85"/>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7" name="Freeform 86"/>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8" name="Freeform 87"/>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9" name="Freeform 88"/>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0" name="Freeform 89"/>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1" name="Freeform 90"/>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2" name="Freeform 91"/>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3" name="Freeform 92"/>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4" name="Freeform 93"/>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5" name="Freeform 94"/>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6" name="Freeform 95"/>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7" name="Freeform 96"/>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8" name="Freeform 97"/>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9" name="Freeform 98"/>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0" name="Freeform 99"/>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1" name="Freeform 100"/>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2" name="Freeform 101"/>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3" name="Freeform 102"/>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4" name="Freeform 103"/>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5" name="Freeform 104"/>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6" name="Freeform 105"/>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7" name="Freeform 106"/>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8" name="Freeform 107"/>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9" name="Freeform 108"/>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0" name="Freeform 109"/>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1" name="Freeform 110"/>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2" name="Freeform 111"/>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3" name="Freeform 112"/>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4" name="Freeform 113"/>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5" name="Freeform 114"/>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6" name="Freeform 115"/>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7" name="Freeform 116"/>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8" name="Freeform 117"/>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9" name="Freeform 118"/>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0" name="Freeform 119"/>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1" name="Freeform 120"/>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2" name="Freeform 121"/>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3" name="Freeform 122"/>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4" name="Freeform 123"/>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5" name="Freeform 124"/>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6" name="Freeform 125"/>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7" name="Freeform 126"/>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8" name="Freeform 127"/>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9" name="Freeform 128"/>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0" name="Freeform 129"/>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1" name="Freeform 130"/>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2" name="Freeform 131"/>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3" name="Freeform 132"/>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4" name="Freeform 133"/>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5" name="Freeform 134"/>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6" name="Freeform 135"/>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7" name="Freeform 136"/>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8" name="Freeform 137"/>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9" name="Freeform 138"/>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0" name="Freeform 139"/>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1" name="Freeform 140"/>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2" name="Freeform 141"/>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3" name="Freeform 142"/>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4" name="Freeform 143"/>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5" name="Freeform 144"/>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6" name="Freeform 145"/>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7" name="Freeform 146"/>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8" name="Freeform 147"/>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9" name="Freeform 148"/>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0" name="Freeform 149"/>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1" name="Freeform 150"/>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2" name="Freeform 151"/>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3" name="Freeform 152"/>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4" name="Freeform 153"/>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5" name="Freeform 154"/>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6" name="Freeform 155"/>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7" name="Freeform 156"/>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8" name="Freeform 157"/>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9" name="Freeform 158"/>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0" name="Freeform 159"/>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1" name="Freeform 160"/>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2" name="Freeform 161"/>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3" name="Freeform 162"/>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4" name="Freeform 163"/>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5" name="Freeform 164"/>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6" name="Freeform 165"/>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7" name="Freeform 166"/>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8" name="Freeform 167"/>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9" name="Freeform 168"/>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0" name="Freeform 169"/>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1" name="Freeform 170"/>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2" name="Freeform 171"/>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3" name="Freeform 172"/>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4" name="Freeform 173"/>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5" name="Freeform 174"/>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6" name="Freeform 175"/>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7" name="Freeform 176"/>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8" name="Freeform 177"/>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9" name="Freeform 178"/>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0" name="Freeform 179"/>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1" name="Freeform 180"/>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2" name="Freeform 181"/>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3" name="Freeform 182"/>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4" name="Freeform 183"/>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5" name="Freeform 184"/>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6" name="Freeform 185"/>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7" name="Freeform 186"/>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8" name="Freeform 187"/>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9" name="Freeform 188"/>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0" name="Freeform 189"/>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1" name="Freeform 190"/>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2" name="Freeform 191"/>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3" name="Freeform 192"/>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4" name="Freeform 193"/>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5" name="Freeform 194"/>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6" name="Freeform 195"/>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7" name="Freeform 196"/>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8" name="Freeform 197"/>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9" name="Freeform 198"/>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0" name="Freeform 199"/>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1" name="Freeform 200"/>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2" name="Freeform 201"/>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3" name="Freeform 202"/>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4" name="Freeform 203"/>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5" name="Freeform 204"/>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16" name="Freeform 206"/>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7" name="Freeform 207"/>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8" name="Freeform 208"/>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9" name="Freeform 209"/>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 name="Freeform 210"/>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211"/>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2" name="Freeform 212"/>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3" name="Freeform 213"/>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4" name="Freeform 214"/>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5" name="Freeform 215"/>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6" name="Freeform 216"/>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7" name="Freeform 217"/>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8" name="Freeform 218"/>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9" name="Freeform 219"/>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0" name="Freeform 220"/>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1" name="Freeform 221"/>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2" name="Freeform 222"/>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3" name="Freeform 223"/>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4" name="Freeform 224"/>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5" name="Freeform 225"/>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6" name="Freeform 226"/>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7" name="Freeform 227"/>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8" name="Freeform 228"/>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39" name="Freeform 229"/>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0" name="Freeform 230"/>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1" name="Freeform 231"/>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2" name="Freeform 232"/>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3" name="Freeform 233"/>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4" name="Freeform 234"/>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5" name="Freeform 235"/>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6" name="Freeform 236"/>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7" name="Freeform 237"/>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8" name="Freeform 238"/>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49" name="Freeform 239"/>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0" name="Freeform 240"/>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1" name="Freeform 241"/>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2" name="Freeform 242"/>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3" name="Freeform 243"/>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4" name="Freeform 244"/>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5" name="Freeform 245"/>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6" name="Freeform 246"/>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7" name="Freeform 247"/>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8" name="Freeform 248"/>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59" name="Freeform 249"/>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0" name="Freeform 250"/>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1" name="Freeform 251"/>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2" name="Freeform 252"/>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3" name="Freeform 253"/>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4" name="Freeform 254"/>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5" name="Freeform 255"/>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6" name="Freeform 256"/>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7" name="Freeform 257"/>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8" name="Freeform 258"/>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69" name="Freeform 259"/>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0" name="Freeform 260"/>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1" name="Freeform 261"/>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2" name="Freeform 262"/>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3" name="Freeform 263"/>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4" name="Freeform 264"/>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5" name="Freeform 265"/>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6" name="Freeform 266"/>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7" name="Freeform 267"/>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8" name="Freeform 268"/>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79" name="Freeform 269"/>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0" name="Freeform 270"/>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1" name="Freeform 271"/>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2" name="Freeform 272"/>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3" name="Freeform 273"/>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4" name="Freeform 274"/>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5" name="Freeform 275"/>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6" name="Freeform 276"/>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7" name="Freeform 277"/>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8" name="Freeform 278"/>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89" name="Freeform 279"/>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0" name="Freeform 280"/>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1" name="Freeform 281"/>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2" name="Freeform 282"/>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3" name="Freeform 283"/>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4" name="Freeform 284"/>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5" name="Freeform 285"/>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6" name="Freeform 286"/>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7" name="Freeform 287"/>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8" name="Freeform 288"/>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99" name="Freeform 289"/>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0" name="Freeform 290"/>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1" name="Freeform 291"/>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2" name="Freeform 292"/>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3" name="Freeform 293"/>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4" name="Freeform 294"/>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5" name="Freeform 295"/>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6" name="Freeform 296"/>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7" name="Freeform 297"/>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8" name="Freeform 298"/>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09" name="Freeform 299"/>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0" name="Freeform 300"/>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1" name="Freeform 301"/>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2" name="Freeform 302"/>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3" name="Freeform 303"/>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4" name="Freeform 304"/>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115" name="Freeform 305"/>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2" name="灯片编号占位符 3"/>
          <p:cNvSpPr>
            <a:spLocks noGrp="1"/>
          </p:cNvSpPr>
          <p:nvPr>
            <p:ph type="sldNum" sz="quarter" idx="12"/>
          </p:nvPr>
        </p:nvSpPr>
        <p:spPr>
          <a:xfrm>
            <a:off x="9448798" y="6488576"/>
            <a:ext cx="2743200" cy="365125"/>
          </a:xfrm>
        </p:spPr>
        <p:txBody>
          <a:bodyPr/>
          <a:lstStyle>
            <a:lvl1pPr>
              <a:defRPr>
                <a:solidFill>
                  <a:schemeClr val="accent1"/>
                </a:solidFill>
              </a:defRPr>
            </a:lvl1pPr>
          </a:lstStyle>
          <a:p>
            <a:fld id="{D8D65378-E559-4E6C-92D9-27E2C3AF472B}" type="slidenum">
              <a:rPr lang="zh-CN" altLang="en-US" smtClean="0"/>
            </a:fld>
            <a:endParaRPr lang="zh-CN" altLang="en-US" dirty="0"/>
          </a:p>
        </p:txBody>
      </p:sp>
      <p:grpSp>
        <p:nvGrpSpPr>
          <p:cNvPr id="4" name="组合 3"/>
          <p:cNvGrpSpPr/>
          <p:nvPr userDrawn="1"/>
        </p:nvGrpSpPr>
        <p:grpSpPr>
          <a:xfrm>
            <a:off x="7890934" y="172061"/>
            <a:ext cx="4186890" cy="502444"/>
            <a:chOff x="1191337" y="1724863"/>
            <a:chExt cx="6761326" cy="811387"/>
          </a:xfrm>
        </p:grpSpPr>
        <p:pic>
          <p:nvPicPr>
            <p:cNvPr id="5" name="图片 4" descr="文本&#10;&#10;AI 生成的内容可能不正确。"/>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54315" y="1724863"/>
              <a:ext cx="3898348" cy="811387"/>
            </a:xfrm>
            <a:prstGeom prst="rect">
              <a:avLst/>
            </a:prstGeom>
          </p:spPr>
        </p:pic>
        <p:pic>
          <p:nvPicPr>
            <p:cNvPr id="6" name="图片 5" descr="卡通人物&#10;&#10;AI 生成的内容可能不正确。"/>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91337" y="1724863"/>
              <a:ext cx="2548017" cy="808118"/>
            </a:xfrm>
            <a:prstGeom prst="rect">
              <a:avLst/>
            </a:prstGeom>
          </p:spPr>
        </p:pic>
      </p:grpSp>
      <p:cxnSp>
        <p:nvCxnSpPr>
          <p:cNvPr id="8" name="直接连接符 7"/>
          <p:cNvCxnSpPr/>
          <p:nvPr userDrawn="1"/>
        </p:nvCxnSpPr>
        <p:spPr>
          <a:xfrm>
            <a:off x="10438222" y="6858000"/>
            <a:ext cx="1761423" cy="0"/>
          </a:xfrm>
          <a:prstGeom prst="line">
            <a:avLst/>
          </a:prstGeom>
          <a:ln>
            <a:gradFill flip="none" rotWithShape="1">
              <a:gsLst>
                <a:gs pos="50000">
                  <a:schemeClr val="accent4"/>
                </a:gs>
                <a:gs pos="0">
                  <a:schemeClr val="accent1">
                    <a:lumMod val="5000"/>
                    <a:lumOff val="95000"/>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328" name="图片 327" descr="水中的建筑&#10;&#10;AI 生成的内容可能不正确。"/>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7648" y="-1"/>
            <a:ext cx="12199647" cy="6862301"/>
          </a:xfrm>
          <a:prstGeom prst="rect">
            <a:avLst/>
          </a:prstGeom>
        </p:spPr>
      </p:pic>
      <p:sp>
        <p:nvSpPr>
          <p:cNvPr id="329" name="矩形 328"/>
          <p:cNvSpPr/>
          <p:nvPr userDrawn="1"/>
        </p:nvSpPr>
        <p:spPr>
          <a:xfrm>
            <a:off x="0" y="0"/>
            <a:ext cx="12191998" cy="6858000"/>
          </a:xfrm>
          <a:prstGeom prst="rect">
            <a:avLst/>
          </a:prstGeom>
          <a:solidFill>
            <a:schemeClr val="bg1">
              <a:alpha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p:cNvSpPr/>
          <p:nvPr userDrawn="1"/>
        </p:nvSpPr>
        <p:spPr>
          <a:xfrm>
            <a:off x="1" y="228600"/>
            <a:ext cx="8110201" cy="617967"/>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chemeClr val="accent1"/>
              </a:solidFill>
            </a:endParaRPr>
          </a:p>
        </p:txBody>
      </p:sp>
      <p:sp>
        <p:nvSpPr>
          <p:cNvPr id="3" name="灯片编号占位符 3"/>
          <p:cNvSpPr>
            <a:spLocks noGrp="1"/>
          </p:cNvSpPr>
          <p:nvPr>
            <p:ph type="sldNum" sz="quarter" idx="12"/>
          </p:nvPr>
        </p:nvSpPr>
        <p:spPr>
          <a:xfrm>
            <a:off x="9448798" y="6488576"/>
            <a:ext cx="2743200" cy="365125"/>
          </a:xfrm>
        </p:spPr>
        <p:txBody>
          <a:bodyPr/>
          <a:lstStyle>
            <a:lvl1pPr>
              <a:defRPr>
                <a:solidFill>
                  <a:schemeClr val="accent1"/>
                </a:solidFill>
              </a:defRPr>
            </a:lvl1pPr>
          </a:lstStyle>
          <a:p>
            <a:fld id="{D8D65378-E559-4E6C-92D9-27E2C3AF472B}" type="slidenum">
              <a:rPr lang="zh-CN" altLang="en-US" smtClean="0"/>
            </a:fld>
            <a:endParaRPr lang="zh-CN" altLang="en-US" dirty="0"/>
          </a:p>
        </p:txBody>
      </p:sp>
      <p:cxnSp>
        <p:nvCxnSpPr>
          <p:cNvPr id="8" name="直接连接符 7"/>
          <p:cNvCxnSpPr/>
          <p:nvPr userDrawn="1"/>
        </p:nvCxnSpPr>
        <p:spPr>
          <a:xfrm>
            <a:off x="10438222" y="6858000"/>
            <a:ext cx="1761423" cy="0"/>
          </a:xfrm>
          <a:prstGeom prst="line">
            <a:avLst/>
          </a:prstGeom>
          <a:ln>
            <a:gradFill flip="none" rotWithShape="1">
              <a:gsLst>
                <a:gs pos="50000">
                  <a:schemeClr val="accent4"/>
                </a:gs>
                <a:gs pos="0">
                  <a:schemeClr val="accent1">
                    <a:lumMod val="5000"/>
                    <a:lumOff val="95000"/>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grpSp>
        <p:nvGrpSpPr>
          <p:cNvPr id="9" name="组合 8"/>
          <p:cNvGrpSpPr/>
          <p:nvPr userDrawn="1"/>
        </p:nvGrpSpPr>
        <p:grpSpPr>
          <a:xfrm>
            <a:off x="8120189" y="319270"/>
            <a:ext cx="3921919" cy="474781"/>
            <a:chOff x="736283" y="475515"/>
            <a:chExt cx="4816191" cy="583040"/>
          </a:xfrm>
        </p:grpSpPr>
        <p:pic>
          <p:nvPicPr>
            <p:cNvPr id="10" name="图片 9" descr="卡通人物&#10;&#10;AI 生成的内容可能不正确。"/>
            <p:cNvPicPr>
              <a:picLocks noChangeAspect="1"/>
            </p:cNvPicPr>
            <p:nvPr userDrawn="1"/>
          </p:nvPicPr>
          <p:blipFill>
            <a:blip r:embed="rId4" cstate="print">
              <a:alphaModFix amt="50000"/>
              <a:grayscl/>
              <a:extLst>
                <a:ext uri="{28A0092B-C50C-407E-A947-70E740481C1C}">
                  <a14:useLocalDpi xmlns:a14="http://schemas.microsoft.com/office/drawing/2010/main" val="0"/>
                </a:ext>
              </a:extLst>
            </a:blip>
            <a:stretch>
              <a:fillRect/>
            </a:stretch>
          </p:blipFill>
          <p:spPr>
            <a:xfrm>
              <a:off x="736283" y="477880"/>
              <a:ext cx="1830880" cy="580675"/>
            </a:xfrm>
            <a:prstGeom prst="rect">
              <a:avLst/>
            </a:prstGeom>
          </p:spPr>
        </p:pic>
        <p:pic>
          <p:nvPicPr>
            <p:cNvPr id="11" name="图片 10" descr="文本&#10;&#10;AI 生成的内容可能不正确。"/>
            <p:cNvPicPr>
              <a:picLocks noChangeAspect="1"/>
            </p:cNvPicPr>
            <p:nvPr userDrawn="1"/>
          </p:nvPicPr>
          <p:blipFill>
            <a:blip r:embed="rId5" cstate="print">
              <a:alphaModFix amt="50000"/>
              <a:grayscl/>
              <a:extLst>
                <a:ext uri="{BEBA8EAE-BF5A-486C-A8C5-ECC9F3942E4B}">
                  <a14:imgProps xmlns:a14="http://schemas.microsoft.com/office/drawing/2010/main">
                    <a14:imgLayer r:embed="rId6">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2751232" y="475515"/>
              <a:ext cx="2801242" cy="583040"/>
            </a:xfrm>
            <a:prstGeom prst="rect">
              <a:avLst/>
            </a:prstGeom>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pic>
        <p:nvPicPr>
          <p:cNvPr id="328" name="图片 327" descr="水中的建筑&#10;&#10;AI 生成的内容可能不正确。"/>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7648" y="-1"/>
            <a:ext cx="12199647" cy="6862301"/>
          </a:xfrm>
          <a:prstGeom prst="rect">
            <a:avLst/>
          </a:prstGeom>
        </p:spPr>
      </p:pic>
      <p:sp>
        <p:nvSpPr>
          <p:cNvPr id="329" name="矩形 328"/>
          <p:cNvSpPr/>
          <p:nvPr userDrawn="1"/>
        </p:nvSpPr>
        <p:spPr>
          <a:xfrm>
            <a:off x="0" y="0"/>
            <a:ext cx="1219199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3"/>
          <p:cNvSpPr>
            <a:spLocks noGrp="1"/>
          </p:cNvSpPr>
          <p:nvPr>
            <p:ph type="sldNum" sz="quarter" idx="12"/>
          </p:nvPr>
        </p:nvSpPr>
        <p:spPr>
          <a:xfrm>
            <a:off x="9448798" y="6488576"/>
            <a:ext cx="2743200" cy="365125"/>
          </a:xfrm>
        </p:spPr>
        <p:txBody>
          <a:bodyPr/>
          <a:lstStyle>
            <a:lvl1pPr>
              <a:defRPr>
                <a:solidFill>
                  <a:schemeClr val="accent1"/>
                </a:solidFill>
              </a:defRPr>
            </a:lvl1pPr>
          </a:lstStyle>
          <a:p>
            <a:fld id="{D8D65378-E559-4E6C-92D9-27E2C3AF472B}" type="slidenum">
              <a:rPr lang="zh-CN" altLang="en-US" smtClean="0"/>
            </a:fld>
            <a:endParaRPr lang="zh-CN" altLang="en-US" dirty="0"/>
          </a:p>
        </p:txBody>
      </p:sp>
      <p:sp>
        <p:nvSpPr>
          <p:cNvPr id="5" name="任意多边形: 形状 4"/>
          <p:cNvSpPr/>
          <p:nvPr userDrawn="1"/>
        </p:nvSpPr>
        <p:spPr>
          <a:xfrm>
            <a:off x="1" y="228600"/>
            <a:ext cx="8110201" cy="617967"/>
          </a:xfrm>
          <a:custGeom>
            <a:avLst/>
            <a:gdLst>
              <a:gd name="connsiteX0" fmla="*/ 9472293 w 9486459"/>
              <a:gd name="connsiteY0" fmla="*/ 0 h 579395"/>
              <a:gd name="connsiteX1" fmla="*/ 9486459 w 9486459"/>
              <a:gd name="connsiteY1" fmla="*/ 0 h 579395"/>
              <a:gd name="connsiteX2" fmla="*/ 9122539 w 9486459"/>
              <a:gd name="connsiteY2" fmla="*/ 579395 h 579395"/>
              <a:gd name="connsiteX3" fmla="*/ 9108373 w 9486459"/>
              <a:gd name="connsiteY3" fmla="*/ 579395 h 579395"/>
              <a:gd name="connsiteX4" fmla="*/ 9383852 w 9486459"/>
              <a:gd name="connsiteY4" fmla="*/ 0 h 579395"/>
              <a:gd name="connsiteX5" fmla="*/ 9434831 w 9486459"/>
              <a:gd name="connsiteY5" fmla="*/ 0 h 579395"/>
              <a:gd name="connsiteX6" fmla="*/ 9070911 w 9486459"/>
              <a:gd name="connsiteY6" fmla="*/ 579395 h 579395"/>
              <a:gd name="connsiteX7" fmla="*/ 9019932 w 9486459"/>
              <a:gd name="connsiteY7" fmla="*/ 579395 h 579395"/>
              <a:gd name="connsiteX8" fmla="*/ 0 w 9486459"/>
              <a:gd name="connsiteY8" fmla="*/ 0 h 579395"/>
              <a:gd name="connsiteX9" fmla="*/ 9345418 w 9486459"/>
              <a:gd name="connsiteY9" fmla="*/ 0 h 579395"/>
              <a:gd name="connsiteX10" fmla="*/ 8977879 w 9486459"/>
              <a:gd name="connsiteY10" fmla="*/ 579395 h 579395"/>
              <a:gd name="connsiteX11" fmla="*/ 0 w 9486459"/>
              <a:gd name="connsiteY11" fmla="*/ 579395 h 57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6459" h="579395">
                <a:moveTo>
                  <a:pt x="9472293" y="0"/>
                </a:moveTo>
                <a:lnTo>
                  <a:pt x="9486459" y="0"/>
                </a:lnTo>
                <a:lnTo>
                  <a:pt x="9122539" y="579395"/>
                </a:lnTo>
                <a:lnTo>
                  <a:pt x="9108373" y="579395"/>
                </a:lnTo>
                <a:close/>
                <a:moveTo>
                  <a:pt x="9383852" y="0"/>
                </a:moveTo>
                <a:lnTo>
                  <a:pt x="9434831" y="0"/>
                </a:lnTo>
                <a:lnTo>
                  <a:pt x="9070911" y="579395"/>
                </a:lnTo>
                <a:lnTo>
                  <a:pt x="9019932" y="579395"/>
                </a:lnTo>
                <a:close/>
                <a:moveTo>
                  <a:pt x="0" y="0"/>
                </a:moveTo>
                <a:lnTo>
                  <a:pt x="9345418" y="0"/>
                </a:lnTo>
                <a:lnTo>
                  <a:pt x="8977879" y="579395"/>
                </a:lnTo>
                <a:lnTo>
                  <a:pt x="0" y="57939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sz="2400" dirty="0">
              <a:solidFill>
                <a:schemeClr val="accent1"/>
              </a:solidFill>
            </a:endParaRPr>
          </a:p>
        </p:txBody>
      </p:sp>
      <p:cxnSp>
        <p:nvCxnSpPr>
          <p:cNvPr id="2" name="直接连接符 1"/>
          <p:cNvCxnSpPr/>
          <p:nvPr userDrawn="1"/>
        </p:nvCxnSpPr>
        <p:spPr>
          <a:xfrm>
            <a:off x="10438222" y="6858000"/>
            <a:ext cx="1761423" cy="0"/>
          </a:xfrm>
          <a:prstGeom prst="line">
            <a:avLst/>
          </a:prstGeom>
          <a:ln>
            <a:gradFill flip="none" rotWithShape="1">
              <a:gsLst>
                <a:gs pos="50000">
                  <a:schemeClr val="accent4"/>
                </a:gs>
                <a:gs pos="0">
                  <a:schemeClr val="accent1">
                    <a:lumMod val="5000"/>
                    <a:lumOff val="95000"/>
                    <a:alpha val="0"/>
                  </a:schemeClr>
                </a:gs>
                <a:gs pos="100000">
                  <a:schemeClr val="accent1"/>
                </a:gs>
              </a:gsLst>
              <a:lin ang="0" scaled="1"/>
              <a:tileRect/>
            </a:gradFill>
          </a:ln>
        </p:spPr>
        <p:style>
          <a:lnRef idx="2">
            <a:schemeClr val="accent1"/>
          </a:lnRef>
          <a:fillRef idx="0">
            <a:schemeClr val="accent1"/>
          </a:fillRef>
          <a:effectRef idx="1">
            <a:schemeClr val="accent1"/>
          </a:effectRef>
          <a:fontRef idx="minor">
            <a:schemeClr val="tx1"/>
          </a:fontRef>
        </p:style>
      </p:cxnSp>
      <p:grpSp>
        <p:nvGrpSpPr>
          <p:cNvPr id="9" name="组合 8"/>
          <p:cNvGrpSpPr/>
          <p:nvPr userDrawn="1"/>
        </p:nvGrpSpPr>
        <p:grpSpPr>
          <a:xfrm>
            <a:off x="8120189" y="319270"/>
            <a:ext cx="3921919" cy="474781"/>
            <a:chOff x="736283" y="475515"/>
            <a:chExt cx="4816191" cy="583040"/>
          </a:xfrm>
        </p:grpSpPr>
        <p:pic>
          <p:nvPicPr>
            <p:cNvPr id="10" name="图片 9" descr="卡通人物&#10;&#10;AI 生成的内容可能不正确。"/>
            <p:cNvPicPr>
              <a:picLocks noChangeAspect="1"/>
            </p:cNvPicPr>
            <p:nvPr userDrawn="1"/>
          </p:nvPicPr>
          <p:blipFill>
            <a:blip r:embed="rId4" cstate="print">
              <a:alphaModFix amt="50000"/>
              <a:grayscl/>
              <a:extLst>
                <a:ext uri="{28A0092B-C50C-407E-A947-70E740481C1C}">
                  <a14:useLocalDpi xmlns:a14="http://schemas.microsoft.com/office/drawing/2010/main" val="0"/>
                </a:ext>
              </a:extLst>
            </a:blip>
            <a:stretch>
              <a:fillRect/>
            </a:stretch>
          </p:blipFill>
          <p:spPr>
            <a:xfrm>
              <a:off x="736283" y="477880"/>
              <a:ext cx="1830880" cy="580675"/>
            </a:xfrm>
            <a:prstGeom prst="rect">
              <a:avLst/>
            </a:prstGeom>
          </p:spPr>
        </p:pic>
        <p:pic>
          <p:nvPicPr>
            <p:cNvPr id="11" name="图片 10" descr="文本&#10;&#10;AI 生成的内容可能不正确。"/>
            <p:cNvPicPr>
              <a:picLocks noChangeAspect="1"/>
            </p:cNvPicPr>
            <p:nvPr userDrawn="1"/>
          </p:nvPicPr>
          <p:blipFill>
            <a:blip r:embed="rId5" cstate="print">
              <a:alphaModFix amt="50000"/>
              <a:grayscl/>
              <a:extLst>
                <a:ext uri="{BEBA8EAE-BF5A-486C-A8C5-ECC9F3942E4B}">
                  <a14:imgProps xmlns:a14="http://schemas.microsoft.com/office/drawing/2010/main">
                    <a14:imgLayer r:embed="rId6">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2751232" y="475515"/>
              <a:ext cx="2801242" cy="583040"/>
            </a:xfrm>
            <a:prstGeom prst="rect">
              <a:avLst/>
            </a:prstGeom>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8" name="图片 77" descr="水中的建筑&#10;&#10;AI 生成的内容可能不正确。"/>
          <p:cNvPicPr>
            <a:picLocks noChangeAspect="1"/>
          </p:cNvPicPr>
          <p:nvPr userDrawn="1"/>
        </p:nvPicPr>
        <p:blipFill rotWithShape="1">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2" y="0"/>
            <a:ext cx="12192000" cy="4126163"/>
          </a:xfrm>
          <a:prstGeom prst="rect">
            <a:avLst/>
          </a:prstGeom>
        </p:spPr>
      </p:pic>
      <p:pic>
        <p:nvPicPr>
          <p:cNvPr id="7" name="图片 6" descr="图片包含 游戏机, 建筑, 标志, 体育&#10;&#10;AI 生成的内容可能不正确。"/>
          <p:cNvPicPr>
            <a:picLocks noChangeAspect="1"/>
          </p:cNvPicPr>
          <p:nvPr userDrawn="1"/>
        </p:nvPicPr>
        <p:blipFill>
          <a:blip r:embed="rId4" cstate="screen">
            <a:duotone>
              <a:schemeClr val="accent1">
                <a:shade val="45000"/>
                <a:satMod val="135000"/>
              </a:schemeClr>
              <a:prstClr val="white"/>
            </a:duotone>
          </a:blip>
          <a:srcRect/>
          <a:stretch>
            <a:fillRect/>
          </a:stretch>
        </p:blipFill>
        <p:spPr>
          <a:xfrm>
            <a:off x="-4" y="-1"/>
            <a:ext cx="12192004" cy="4126163"/>
          </a:xfrm>
          <a:prstGeom prst="rect">
            <a:avLst/>
          </a:prstGeom>
        </p:spPr>
      </p:pic>
      <p:sp>
        <p:nvSpPr>
          <p:cNvPr id="75" name="任意多边形: 形状 74"/>
          <p:cNvSpPr/>
          <p:nvPr userDrawn="1"/>
        </p:nvSpPr>
        <p:spPr>
          <a:xfrm>
            <a:off x="0" y="-2"/>
            <a:ext cx="12192000" cy="4126163"/>
          </a:xfrm>
          <a:custGeom>
            <a:avLst/>
            <a:gdLst>
              <a:gd name="connsiteX0" fmla="*/ 0 w 12192000"/>
              <a:gd name="connsiteY0" fmla="*/ 0 h 2768600"/>
              <a:gd name="connsiteX1" fmla="*/ 12192000 w 12192000"/>
              <a:gd name="connsiteY1" fmla="*/ 0 h 2768600"/>
              <a:gd name="connsiteX2" fmla="*/ 12192000 w 12192000"/>
              <a:gd name="connsiteY2" fmla="*/ 2768600 h 2768600"/>
              <a:gd name="connsiteX3" fmla="*/ 0 w 12192000"/>
              <a:gd name="connsiteY3" fmla="*/ 2768600 h 2768600"/>
            </a:gdLst>
            <a:ahLst/>
            <a:cxnLst>
              <a:cxn ang="0">
                <a:pos x="connsiteX0" y="connsiteY0"/>
              </a:cxn>
              <a:cxn ang="0">
                <a:pos x="connsiteX1" y="connsiteY1"/>
              </a:cxn>
              <a:cxn ang="0">
                <a:pos x="connsiteX2" y="connsiteY2"/>
              </a:cxn>
              <a:cxn ang="0">
                <a:pos x="connsiteX3" y="connsiteY3"/>
              </a:cxn>
            </a:cxnLst>
            <a:rect l="l" t="t" r="r" b="b"/>
            <a:pathLst>
              <a:path w="12192000" h="2768600">
                <a:moveTo>
                  <a:pt x="0" y="0"/>
                </a:moveTo>
                <a:lnTo>
                  <a:pt x="12192000" y="0"/>
                </a:lnTo>
                <a:lnTo>
                  <a:pt x="12192000" y="2768600"/>
                </a:lnTo>
                <a:lnTo>
                  <a:pt x="0" y="2768600"/>
                </a:lnTo>
                <a:close/>
              </a:path>
            </a:pathLst>
          </a:custGeom>
          <a:gradFill>
            <a:gsLst>
              <a:gs pos="100000">
                <a:schemeClr val="accent2">
                  <a:alpha val="70000"/>
                </a:schemeClr>
              </a:gs>
              <a:gs pos="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Roboto Light"/>
              <a:ea typeface="思源黑体 CN Normal"/>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8" name="图片 7" descr="建筑的摆设布局&#10;&#10;AI 生成的内容可能不正确。"/>
          <p:cNvPicPr>
            <a:picLocks noChangeAspect="1"/>
          </p:cNvPicPr>
          <p:nvPr userDrawn="1"/>
        </p:nvPicPr>
        <p:blipFill rotWithShape="1">
          <a:blip r:embed="rId2" cstate="screen">
            <a:duotone>
              <a:schemeClr val="accent1">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Lst>
          </a:blip>
          <a:srcRect/>
          <a:stretch>
            <a:fillRect/>
          </a:stretch>
        </p:blipFill>
        <p:spPr>
          <a:xfrm>
            <a:off x="0" y="-2"/>
            <a:ext cx="12192002" cy="6858001"/>
          </a:xfrm>
          <a:prstGeom prst="rect">
            <a:avLst/>
          </a:prstGeom>
        </p:spPr>
      </p:pic>
      <p:sp>
        <p:nvSpPr>
          <p:cNvPr id="3" name="矩形 2"/>
          <p:cNvSpPr/>
          <p:nvPr userDrawn="1"/>
        </p:nvSpPr>
        <p:spPr>
          <a:xfrm>
            <a:off x="0" y="-2"/>
            <a:ext cx="12191998" cy="6858000"/>
          </a:xfrm>
          <a:prstGeom prst="rect">
            <a:avLst/>
          </a:prstGeom>
          <a:gradFill flip="none" rotWithShape="1">
            <a:gsLst>
              <a:gs pos="0">
                <a:schemeClr val="accent1">
                  <a:alpha val="85000"/>
                </a:schemeClr>
              </a:gs>
              <a:gs pos="100000">
                <a:schemeClr val="accent1">
                  <a:alpha val="8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userDrawn="1"/>
        </p:nvGrpSpPr>
        <p:grpSpPr>
          <a:xfrm>
            <a:off x="4002555" y="1843099"/>
            <a:ext cx="4186890" cy="502444"/>
            <a:chOff x="1191337" y="1724863"/>
            <a:chExt cx="6761326" cy="811387"/>
          </a:xfrm>
        </p:grpSpPr>
        <p:pic>
          <p:nvPicPr>
            <p:cNvPr id="7" name="图片 6" descr="文本&#10;&#10;AI 生成的内容可能不正确。"/>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54315" y="1724863"/>
              <a:ext cx="3898348" cy="811387"/>
            </a:xfrm>
            <a:prstGeom prst="rect">
              <a:avLst/>
            </a:prstGeom>
          </p:spPr>
        </p:pic>
        <p:pic>
          <p:nvPicPr>
            <p:cNvPr id="9" name="图片 8" descr="卡通人物&#10;&#10;AI 生成的内容可能不正确。"/>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91337" y="1724863"/>
              <a:ext cx="2548017" cy="808118"/>
            </a:xfrm>
            <a:prstGeom prst="rect">
              <a:avLst/>
            </a:prstGeom>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pic>
        <p:nvPicPr>
          <p:cNvPr id="7" name="图片 6" descr="水中的建筑&#10;&#10;AI 生成的内容可能不正确。"/>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2" y="0"/>
            <a:ext cx="12192000" cy="6857999"/>
          </a:xfrm>
          <a:prstGeom prst="rect">
            <a:avLst/>
          </a:prstGeom>
        </p:spPr>
      </p:pic>
      <p:sp>
        <p:nvSpPr>
          <p:cNvPr id="8" name="矩形 7"/>
          <p:cNvSpPr/>
          <p:nvPr userDrawn="1"/>
        </p:nvSpPr>
        <p:spPr>
          <a:xfrm>
            <a:off x="0" y="0"/>
            <a:ext cx="12191998" cy="6858000"/>
          </a:xfrm>
          <a:prstGeom prst="rect">
            <a:avLst/>
          </a:prstGeom>
          <a:gradFill flip="none" rotWithShape="1">
            <a:gsLst>
              <a:gs pos="42000">
                <a:schemeClr val="accent1">
                  <a:alpha val="83000"/>
                </a:schemeClr>
              </a:gs>
              <a:gs pos="100000">
                <a:schemeClr val="accent1">
                  <a:alpha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userDrawn="1"/>
        </p:nvSpPr>
        <p:spPr>
          <a:xfrm>
            <a:off x="-1" y="6355555"/>
            <a:ext cx="12191999" cy="502444"/>
          </a:xfrm>
          <a:prstGeom prst="rect">
            <a:avLst/>
          </a:prstGeom>
          <a:solidFill>
            <a:schemeClr val="bg1"/>
          </a:solidFill>
          <a:ln>
            <a:noFill/>
          </a:ln>
          <a:effectLst>
            <a:outerShdw blurRad="393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mj-ea"/>
              <a:ea typeface="+mj-ea"/>
            </a:endParaRPr>
          </a:p>
        </p:txBody>
      </p:sp>
      <p:grpSp>
        <p:nvGrpSpPr>
          <p:cNvPr id="5" name="组合 4"/>
          <p:cNvGrpSpPr/>
          <p:nvPr userDrawn="1"/>
        </p:nvGrpSpPr>
        <p:grpSpPr>
          <a:xfrm>
            <a:off x="448734" y="412232"/>
            <a:ext cx="4186890" cy="502444"/>
            <a:chOff x="1191337" y="1724863"/>
            <a:chExt cx="6761326" cy="811387"/>
          </a:xfrm>
        </p:grpSpPr>
        <p:pic>
          <p:nvPicPr>
            <p:cNvPr id="6" name="图片 5" descr="文本&#10;&#10;AI 生成的内容可能不正确。"/>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54315" y="1724863"/>
              <a:ext cx="3898348" cy="811387"/>
            </a:xfrm>
            <a:prstGeom prst="rect">
              <a:avLst/>
            </a:prstGeom>
          </p:spPr>
        </p:pic>
        <p:pic>
          <p:nvPicPr>
            <p:cNvPr id="12" name="图片 11" descr="卡通人物&#10;&#10;AI 生成的内容可能不正确。"/>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91337" y="1724863"/>
              <a:ext cx="2548017" cy="808118"/>
            </a:xfrm>
            <a:prstGeom prst="rect">
              <a:avLst/>
            </a:prstGeom>
          </p:spPr>
        </p:pic>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2" name="图片 1" descr="水中的建筑&#10;&#10;AI 生成的内容可能不正确。"/>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2" y="0"/>
            <a:ext cx="12192000" cy="6857999"/>
          </a:xfrm>
          <a:prstGeom prst="rect">
            <a:avLst/>
          </a:prstGeom>
        </p:spPr>
      </p:pic>
      <p:sp>
        <p:nvSpPr>
          <p:cNvPr id="3" name="矩形 2"/>
          <p:cNvSpPr/>
          <p:nvPr userDrawn="1"/>
        </p:nvSpPr>
        <p:spPr>
          <a:xfrm>
            <a:off x="0" y="0"/>
            <a:ext cx="12191998" cy="6858000"/>
          </a:xfrm>
          <a:prstGeom prst="rect">
            <a:avLst/>
          </a:prstGeom>
          <a:gradFill flip="none" rotWithShape="1">
            <a:gsLst>
              <a:gs pos="0">
                <a:schemeClr val="accent1">
                  <a:alpha val="90000"/>
                </a:schemeClr>
              </a:gs>
              <a:gs pos="100000">
                <a:schemeClr val="accent1">
                  <a:alpha val="9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8" name="直接连接符 27"/>
          <p:cNvCxnSpPr/>
          <p:nvPr userDrawn="1"/>
        </p:nvCxnSpPr>
        <p:spPr>
          <a:xfrm>
            <a:off x="0" y="4618522"/>
            <a:ext cx="5389168" cy="0"/>
          </a:xfrm>
          <a:prstGeom prst="line">
            <a:avLst/>
          </a:prstGeom>
          <a:ln>
            <a:gradFill flip="none" rotWithShape="1">
              <a:gsLst>
                <a:gs pos="0">
                  <a:schemeClr val="bg1">
                    <a:alpha val="0"/>
                  </a:schemeClr>
                </a:gs>
                <a:gs pos="100000">
                  <a:schemeClr val="bg1"/>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8" name="直接连接符 7"/>
          <p:cNvCxnSpPr/>
          <p:nvPr userDrawn="1"/>
        </p:nvCxnSpPr>
        <p:spPr>
          <a:xfrm>
            <a:off x="6802830" y="2239478"/>
            <a:ext cx="5389168" cy="0"/>
          </a:xfrm>
          <a:prstGeom prst="line">
            <a:avLst/>
          </a:prstGeom>
          <a:ln>
            <a:gradFill flip="none" rotWithShape="1">
              <a:gsLst>
                <a:gs pos="0">
                  <a:schemeClr val="bg1"/>
                </a:gs>
                <a:gs pos="100000">
                  <a:schemeClr val="bg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0" name="直接连接符 9"/>
          <p:cNvCxnSpPr/>
          <p:nvPr userDrawn="1"/>
        </p:nvCxnSpPr>
        <p:spPr>
          <a:xfrm>
            <a:off x="8793656" y="2478505"/>
            <a:ext cx="5389168" cy="0"/>
          </a:xfrm>
          <a:prstGeom prst="line">
            <a:avLst/>
          </a:prstGeom>
          <a:ln>
            <a:gradFill flip="none" rotWithShape="1">
              <a:gsLst>
                <a:gs pos="0">
                  <a:schemeClr val="bg1">
                    <a:alpha val="60000"/>
                  </a:schemeClr>
                </a:gs>
                <a:gs pos="100000">
                  <a:schemeClr val="bg1">
                    <a:alpha val="0"/>
                  </a:schemeClr>
                </a:gs>
              </a:gsLst>
              <a:lin ang="0" scaled="1"/>
              <a:tileRect/>
            </a:gradFill>
          </a:ln>
        </p:spPr>
        <p:style>
          <a:lnRef idx="2">
            <a:schemeClr val="accent1"/>
          </a:lnRef>
          <a:fillRef idx="0">
            <a:schemeClr val="accent1"/>
          </a:fillRef>
          <a:effectRef idx="1">
            <a:schemeClr val="accent1"/>
          </a:effectRef>
          <a:fontRef idx="minor">
            <a:schemeClr val="tx1"/>
          </a:fontRef>
        </p:style>
      </p:cxnSp>
      <p:cxnSp>
        <p:nvCxnSpPr>
          <p:cNvPr id="12" name="直接连接符 11"/>
          <p:cNvCxnSpPr/>
          <p:nvPr userDrawn="1"/>
        </p:nvCxnSpPr>
        <p:spPr>
          <a:xfrm>
            <a:off x="-2003659" y="4838298"/>
            <a:ext cx="5389168" cy="0"/>
          </a:xfrm>
          <a:prstGeom prst="line">
            <a:avLst/>
          </a:prstGeom>
          <a:ln>
            <a:gradFill flip="none" rotWithShape="1">
              <a:gsLst>
                <a:gs pos="0">
                  <a:schemeClr val="bg1">
                    <a:alpha val="0"/>
                  </a:schemeClr>
                </a:gs>
                <a:gs pos="100000">
                  <a:schemeClr val="bg1">
                    <a:alpha val="60000"/>
                  </a:schemeClr>
                </a:gs>
              </a:gsLst>
              <a:lin ang="0" scaled="1"/>
              <a:tileRect/>
            </a:gra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pic>
        <p:nvPicPr>
          <p:cNvPr id="5" name="图片 4" descr="雪地里的建筑&#10;&#10;AI 生成的内容可能不正确。"/>
          <p:cNvPicPr>
            <a:picLocks noChangeAspect="1"/>
          </p:cNvPicPr>
          <p:nvPr userDrawn="1"/>
        </p:nvPicPr>
        <p:blipFill rotWithShape="1">
          <a:blip r:embed="rId2" cstate="screen"/>
          <a:srcRect/>
          <a:stretch>
            <a:fillRect/>
          </a:stretch>
        </p:blipFill>
        <p:spPr>
          <a:xfrm>
            <a:off x="0" y="-1"/>
            <a:ext cx="12192000" cy="6858000"/>
          </a:xfrm>
          <a:prstGeom prst="rect">
            <a:avLst/>
          </a:prstGeom>
        </p:spPr>
      </p:pic>
      <p:sp>
        <p:nvSpPr>
          <p:cNvPr id="8" name="矩形 7"/>
          <p:cNvSpPr/>
          <p:nvPr userDrawn="1"/>
        </p:nvSpPr>
        <p:spPr>
          <a:xfrm>
            <a:off x="0" y="0"/>
            <a:ext cx="12191998" cy="6858000"/>
          </a:xfrm>
          <a:prstGeom prst="rect">
            <a:avLst/>
          </a:prstGeom>
          <a:gradFill>
            <a:gsLst>
              <a:gs pos="6000">
                <a:schemeClr val="bg2">
                  <a:alpha val="85000"/>
                </a:schemeClr>
              </a:gs>
              <a:gs pos="100000">
                <a:schemeClr val="bg2">
                  <a:alpha val="8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85" y="2451100"/>
            <a:ext cx="12191999" cy="1955800"/>
          </a:xfrm>
          <a:prstGeom prst="rect">
            <a:avLst/>
          </a:prstGeom>
          <a:solidFill>
            <a:schemeClr val="accent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bg1"/>
              </a:solidFill>
              <a:latin typeface="+mj-ea"/>
              <a:ea typeface="+mj-ea"/>
            </a:endParaRPr>
          </a:p>
        </p:txBody>
      </p:sp>
      <p:grpSp>
        <p:nvGrpSpPr>
          <p:cNvPr id="13" name="组合 12"/>
          <p:cNvGrpSpPr/>
          <p:nvPr userDrawn="1"/>
        </p:nvGrpSpPr>
        <p:grpSpPr>
          <a:xfrm>
            <a:off x="11295839" y="311199"/>
            <a:ext cx="516029" cy="214764"/>
            <a:chOff x="11295839" y="340861"/>
            <a:chExt cx="516029" cy="282230"/>
          </a:xfrm>
        </p:grpSpPr>
        <p:sp>
          <p:nvSpPr>
            <p:cNvPr id="14" name="圆角矩形 33"/>
            <p:cNvSpPr/>
            <p:nvPr/>
          </p:nvSpPr>
          <p:spPr>
            <a:xfrm flipV="1">
              <a:off x="11295839" y="340861"/>
              <a:ext cx="516029" cy="56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思源黑体 CN Bold" panose="020B0800000000000000" pitchFamily="34" charset="-122"/>
                <a:sym typeface="Arial Black" panose="020B0A04020102020204" pitchFamily="34" charset="0"/>
              </a:endParaRPr>
            </a:p>
          </p:txBody>
        </p:sp>
        <p:sp>
          <p:nvSpPr>
            <p:cNvPr id="15" name="圆角矩形 34"/>
            <p:cNvSpPr/>
            <p:nvPr/>
          </p:nvSpPr>
          <p:spPr>
            <a:xfrm flipV="1">
              <a:off x="11495944" y="566737"/>
              <a:ext cx="315924" cy="563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思源黑体 CN Bold" panose="020B0800000000000000" pitchFamily="34" charset="-122"/>
                <a:sym typeface="Arial Black" panose="020B0A04020102020204" pitchFamily="34" charset="0"/>
              </a:endParaRPr>
            </a:p>
          </p:txBody>
        </p:sp>
        <p:sp>
          <p:nvSpPr>
            <p:cNvPr id="16" name="圆角矩形 33"/>
            <p:cNvSpPr/>
            <p:nvPr/>
          </p:nvSpPr>
          <p:spPr>
            <a:xfrm flipV="1">
              <a:off x="11403806" y="453798"/>
              <a:ext cx="408062" cy="56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思源黑体 CN Bold" panose="020B0800000000000000" pitchFamily="34" charset="-122"/>
                <a:sym typeface="Arial Black" panose="020B0A04020102020204" pitchFamily="34" charset="0"/>
              </a:endParaRPr>
            </a:p>
          </p:txBody>
        </p:sp>
      </p:grpSp>
      <p:grpSp>
        <p:nvGrpSpPr>
          <p:cNvPr id="2" name="组合 1"/>
          <p:cNvGrpSpPr/>
          <p:nvPr userDrawn="1"/>
        </p:nvGrpSpPr>
        <p:grpSpPr>
          <a:xfrm>
            <a:off x="380133" y="397139"/>
            <a:ext cx="3861668" cy="474781"/>
            <a:chOff x="380132" y="475515"/>
            <a:chExt cx="4742201" cy="583040"/>
          </a:xfrm>
        </p:grpSpPr>
        <p:pic>
          <p:nvPicPr>
            <p:cNvPr id="3" name="图片 2" descr="卡通人物&#10;&#10;AI 生成的内容可能不正确。"/>
            <p:cNvPicPr>
              <a:picLocks noChangeAspect="1"/>
            </p:cNvPicPr>
            <p:nvPr userDrawn="1"/>
          </p:nvPicPr>
          <p:blipFill>
            <a:blip r:embed="rId3" cstate="print">
              <a:alphaModFix amt="50000"/>
              <a:grayscl/>
              <a:extLst>
                <a:ext uri="{28A0092B-C50C-407E-A947-70E740481C1C}">
                  <a14:useLocalDpi xmlns:a14="http://schemas.microsoft.com/office/drawing/2010/main" val="0"/>
                </a:ext>
              </a:extLst>
            </a:blip>
            <a:stretch>
              <a:fillRect/>
            </a:stretch>
          </p:blipFill>
          <p:spPr>
            <a:xfrm>
              <a:off x="380132" y="477880"/>
              <a:ext cx="1830881" cy="580675"/>
            </a:xfrm>
            <a:prstGeom prst="rect">
              <a:avLst/>
            </a:prstGeom>
          </p:spPr>
        </p:pic>
        <p:pic>
          <p:nvPicPr>
            <p:cNvPr id="4" name="图片 3" descr="文本&#10;&#10;AI 生成的内容可能不正确。"/>
            <p:cNvPicPr>
              <a:picLocks noChangeAspect="1"/>
            </p:cNvPicPr>
            <p:nvPr userDrawn="1"/>
          </p:nvPicPr>
          <p:blipFill>
            <a:blip r:embed="rId4" cstate="print">
              <a:alphaModFix amt="50000"/>
              <a:grayscl/>
              <a:extLst>
                <a:ext uri="{BEBA8EAE-BF5A-486C-A8C5-ECC9F3942E4B}">
                  <a14:imgProps xmlns:a14="http://schemas.microsoft.com/office/drawing/2010/main">
                    <a14:imgLayer r:embed="rId5">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2321091" y="475515"/>
              <a:ext cx="2801242" cy="583040"/>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2">
    <p:spTree>
      <p:nvGrpSpPr>
        <p:cNvPr id="1" name=""/>
        <p:cNvGrpSpPr/>
        <p:nvPr/>
      </p:nvGrpSpPr>
      <p:grpSpPr>
        <a:xfrm>
          <a:off x="0" y="0"/>
          <a:ext cx="0" cy="0"/>
          <a:chOff x="0" y="0"/>
          <a:chExt cx="0" cy="0"/>
        </a:xfrm>
      </p:grpSpPr>
      <p:pic>
        <p:nvPicPr>
          <p:cNvPr id="3" name="图片 2" descr="城市的风景&#10;&#10;AI 生成的内容可能不正确。"/>
          <p:cNvPicPr>
            <a:picLocks noChangeAspect="1"/>
          </p:cNvPicPr>
          <p:nvPr userDrawn="1"/>
        </p:nvPicPr>
        <p:blipFill rotWithShape="1">
          <a:blip r:embed="rId2" cstate="screen">
            <a:duotone>
              <a:schemeClr val="accent2">
                <a:shade val="45000"/>
                <a:satMod val="135000"/>
              </a:schemeClr>
              <a:prstClr val="white"/>
            </a:duotone>
          </a:blip>
          <a:srcRect/>
          <a:stretch>
            <a:fillRect/>
          </a:stretch>
        </p:blipFill>
        <p:spPr>
          <a:xfrm>
            <a:off x="7048501" y="-1"/>
            <a:ext cx="5143499" cy="6857999"/>
          </a:xfrm>
          <a:prstGeom prst="rect">
            <a:avLst/>
          </a:prstGeom>
        </p:spPr>
      </p:pic>
      <p:sp>
        <p:nvSpPr>
          <p:cNvPr id="8" name="矩形 7"/>
          <p:cNvSpPr/>
          <p:nvPr userDrawn="1"/>
        </p:nvSpPr>
        <p:spPr>
          <a:xfrm>
            <a:off x="0" y="0"/>
            <a:ext cx="12192000" cy="6858000"/>
          </a:xfrm>
          <a:prstGeom prst="rect">
            <a:avLst/>
          </a:prstGeom>
          <a:gradFill flip="none" rotWithShape="1">
            <a:gsLst>
              <a:gs pos="59000">
                <a:schemeClr val="accent1"/>
              </a:gs>
              <a:gs pos="41000">
                <a:schemeClr val="accent1"/>
              </a:gs>
              <a:gs pos="0">
                <a:schemeClr val="accent1"/>
              </a:gs>
              <a:gs pos="100000">
                <a:schemeClr val="accent1">
                  <a:alpha val="49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p:cNvSpPr/>
          <p:nvPr userDrawn="1"/>
        </p:nvSpPr>
        <p:spPr>
          <a:xfrm>
            <a:off x="-1" y="6355555"/>
            <a:ext cx="12191999" cy="502444"/>
          </a:xfrm>
          <a:prstGeom prst="rect">
            <a:avLst/>
          </a:prstGeom>
          <a:solidFill>
            <a:schemeClr val="bg1"/>
          </a:solidFill>
          <a:ln>
            <a:noFill/>
          </a:ln>
          <a:effectLst>
            <a:outerShdw blurRad="3937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accent1"/>
              </a:solidFill>
              <a:latin typeface="+mj-ea"/>
              <a:ea typeface="+mj-ea"/>
            </a:endParaRPr>
          </a:p>
        </p:txBody>
      </p:sp>
      <p:grpSp>
        <p:nvGrpSpPr>
          <p:cNvPr id="2" name="组合 1"/>
          <p:cNvGrpSpPr/>
          <p:nvPr userDrawn="1"/>
        </p:nvGrpSpPr>
        <p:grpSpPr>
          <a:xfrm>
            <a:off x="641239" y="412232"/>
            <a:ext cx="4186890" cy="502444"/>
            <a:chOff x="1191337" y="1724863"/>
            <a:chExt cx="6761326" cy="811387"/>
          </a:xfrm>
        </p:grpSpPr>
        <p:pic>
          <p:nvPicPr>
            <p:cNvPr id="4" name="图片 3" descr="文本&#10;&#10;AI 生成的内容可能不正确。"/>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54315" y="1724863"/>
              <a:ext cx="3898348" cy="811387"/>
            </a:xfrm>
            <a:prstGeom prst="rect">
              <a:avLst/>
            </a:prstGeom>
          </p:spPr>
        </p:pic>
        <p:pic>
          <p:nvPicPr>
            <p:cNvPr id="5" name="图片 4" descr="卡通人物&#10;&#10;AI 生成的内容可能不正确。"/>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91337" y="1724863"/>
              <a:ext cx="2548017" cy="808118"/>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6" name="图片 5" descr="水中的建筑&#10;&#10;AI 生成的内容可能不正确。"/>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0" y="0"/>
            <a:ext cx="12191814" cy="4902200"/>
          </a:xfrm>
          <a:prstGeom prst="rect">
            <a:avLst/>
          </a:prstGeom>
        </p:spPr>
      </p:pic>
      <p:sp>
        <p:nvSpPr>
          <p:cNvPr id="7" name="矩形 6"/>
          <p:cNvSpPr/>
          <p:nvPr userDrawn="1"/>
        </p:nvSpPr>
        <p:spPr>
          <a:xfrm>
            <a:off x="0" y="0"/>
            <a:ext cx="12191998" cy="4902200"/>
          </a:xfrm>
          <a:prstGeom prst="rect">
            <a:avLst/>
          </a:prstGeom>
          <a:gradFill>
            <a:gsLst>
              <a:gs pos="0">
                <a:schemeClr val="bg1">
                  <a:alpha val="8000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85" y="4902200"/>
            <a:ext cx="12191999" cy="1955800"/>
          </a:xfrm>
          <a:prstGeom prst="rect">
            <a:avLst/>
          </a:prstGeom>
          <a:solidFill>
            <a:schemeClr val="accent1"/>
          </a:solidFill>
          <a:ln>
            <a:noFill/>
          </a:ln>
          <a:effectLst>
            <a:outerShdw blurRad="4064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b="1" dirty="0">
              <a:solidFill>
                <a:schemeClr val="accent1"/>
              </a:solidFill>
              <a:latin typeface="+mj-ea"/>
              <a:ea typeface="+mj-ea"/>
            </a:endParaRPr>
          </a:p>
        </p:txBody>
      </p:sp>
      <p:grpSp>
        <p:nvGrpSpPr>
          <p:cNvPr id="14" name="组合 13"/>
          <p:cNvGrpSpPr/>
          <p:nvPr userDrawn="1"/>
        </p:nvGrpSpPr>
        <p:grpSpPr>
          <a:xfrm>
            <a:off x="11295839" y="311199"/>
            <a:ext cx="516029" cy="214764"/>
            <a:chOff x="11295839" y="340861"/>
            <a:chExt cx="516029" cy="282230"/>
          </a:xfrm>
        </p:grpSpPr>
        <p:sp>
          <p:nvSpPr>
            <p:cNvPr id="15" name="圆角矩形 33"/>
            <p:cNvSpPr/>
            <p:nvPr/>
          </p:nvSpPr>
          <p:spPr>
            <a:xfrm flipV="1">
              <a:off x="11295839" y="340861"/>
              <a:ext cx="516029" cy="56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思源黑体 CN Bold" panose="020B0800000000000000" pitchFamily="34" charset="-122"/>
                <a:sym typeface="Arial Black" panose="020B0A04020102020204" pitchFamily="34" charset="0"/>
              </a:endParaRPr>
            </a:p>
          </p:txBody>
        </p:sp>
        <p:sp>
          <p:nvSpPr>
            <p:cNvPr id="16" name="圆角矩形 34"/>
            <p:cNvSpPr/>
            <p:nvPr/>
          </p:nvSpPr>
          <p:spPr>
            <a:xfrm flipV="1">
              <a:off x="11495944" y="566737"/>
              <a:ext cx="315924" cy="563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思源黑体 CN Bold" panose="020B0800000000000000" pitchFamily="34" charset="-122"/>
                <a:sym typeface="Arial Black" panose="020B0A04020102020204" pitchFamily="34" charset="0"/>
              </a:endParaRPr>
            </a:p>
          </p:txBody>
        </p:sp>
        <p:sp>
          <p:nvSpPr>
            <p:cNvPr id="17" name="圆角矩形 33"/>
            <p:cNvSpPr/>
            <p:nvPr/>
          </p:nvSpPr>
          <p:spPr>
            <a:xfrm flipV="1">
              <a:off x="11403806" y="453798"/>
              <a:ext cx="408062" cy="56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思源黑体 CN Bold" panose="020B0800000000000000" pitchFamily="34" charset="-122"/>
                <a:sym typeface="Arial Black" panose="020B0A04020102020204" pitchFamily="34" charset="0"/>
              </a:endParaRPr>
            </a:p>
          </p:txBody>
        </p:sp>
      </p:grpSp>
      <p:grpSp>
        <p:nvGrpSpPr>
          <p:cNvPr id="10" name="组合 9"/>
          <p:cNvGrpSpPr/>
          <p:nvPr userDrawn="1"/>
        </p:nvGrpSpPr>
        <p:grpSpPr>
          <a:xfrm>
            <a:off x="495636" y="397139"/>
            <a:ext cx="3861668" cy="474781"/>
            <a:chOff x="380132" y="475515"/>
            <a:chExt cx="4742201" cy="583040"/>
          </a:xfrm>
        </p:grpSpPr>
        <p:pic>
          <p:nvPicPr>
            <p:cNvPr id="3" name="图片 2" descr="卡通人物&#10;&#10;AI 生成的内容可能不正确。"/>
            <p:cNvPicPr>
              <a:picLocks noChangeAspect="1"/>
            </p:cNvPicPr>
            <p:nvPr userDrawn="1"/>
          </p:nvPicPr>
          <p:blipFill>
            <a:blip r:embed="rId4" cstate="print">
              <a:alphaModFix amt="50000"/>
              <a:biLevel thresh="75000"/>
              <a:extLst>
                <a:ext uri="{28A0092B-C50C-407E-A947-70E740481C1C}">
                  <a14:useLocalDpi xmlns:a14="http://schemas.microsoft.com/office/drawing/2010/main" val="0"/>
                </a:ext>
              </a:extLst>
            </a:blip>
            <a:stretch>
              <a:fillRect/>
            </a:stretch>
          </p:blipFill>
          <p:spPr>
            <a:xfrm>
              <a:off x="380132" y="477880"/>
              <a:ext cx="1830881" cy="580675"/>
            </a:xfrm>
            <a:prstGeom prst="rect">
              <a:avLst/>
            </a:prstGeom>
          </p:spPr>
        </p:pic>
        <p:pic>
          <p:nvPicPr>
            <p:cNvPr id="5" name="图片 4" descr="文本&#10;&#10;AI 生成的内容可能不正确。"/>
            <p:cNvPicPr>
              <a:picLocks noChangeAspect="1"/>
            </p:cNvPicPr>
            <p:nvPr userDrawn="1"/>
          </p:nvPicPr>
          <p:blipFill>
            <a:blip r:embed="rId5" cstate="print">
              <a:alphaModFix amt="50000"/>
              <a:biLevel thresh="75000"/>
              <a:extLst>
                <a:ext uri="{BEBA8EAE-BF5A-486C-A8C5-ECC9F3942E4B}">
                  <a14:imgProps xmlns:a14="http://schemas.microsoft.com/office/drawing/2010/main">
                    <a14:imgLayer r:embed="rId6">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2321091" y="475515"/>
              <a:ext cx="2801242" cy="583040"/>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封面3">
    <p:spTree>
      <p:nvGrpSpPr>
        <p:cNvPr id="1" name=""/>
        <p:cNvGrpSpPr/>
        <p:nvPr/>
      </p:nvGrpSpPr>
      <p:grpSpPr>
        <a:xfrm>
          <a:off x="0" y="0"/>
          <a:ext cx="0" cy="0"/>
          <a:chOff x="0" y="0"/>
          <a:chExt cx="0" cy="0"/>
        </a:xfrm>
      </p:grpSpPr>
      <p:pic>
        <p:nvPicPr>
          <p:cNvPr id="3" name="图片 2" descr="雪地里的建筑&#10;&#10;AI 生成的内容可能不正确。"/>
          <p:cNvPicPr>
            <a:picLocks noChangeAspect="1"/>
          </p:cNvPicPr>
          <p:nvPr userDrawn="1"/>
        </p:nvPicPr>
        <p:blipFill rotWithShape="1">
          <a:blip r:embed="rId2" cstate="screen"/>
          <a:srcRect/>
          <a:stretch>
            <a:fillRect/>
          </a:stretch>
        </p:blipFill>
        <p:spPr>
          <a:xfrm>
            <a:off x="-185" y="0"/>
            <a:ext cx="12192000" cy="6858000"/>
          </a:xfrm>
          <a:prstGeom prst="rect">
            <a:avLst/>
          </a:prstGeom>
        </p:spPr>
      </p:pic>
      <p:sp>
        <p:nvSpPr>
          <p:cNvPr id="4" name="矩形 3"/>
          <p:cNvSpPr/>
          <p:nvPr userDrawn="1"/>
        </p:nvSpPr>
        <p:spPr>
          <a:xfrm>
            <a:off x="0" y="-34827"/>
            <a:ext cx="12192000" cy="6944810"/>
          </a:xfrm>
          <a:prstGeom prst="rect">
            <a:avLst/>
          </a:prstGeom>
          <a:gradFill flip="none" rotWithShape="1">
            <a:gsLst>
              <a:gs pos="69000">
                <a:schemeClr val="bg1"/>
              </a:gs>
              <a:gs pos="0">
                <a:schemeClr val="bg1">
                  <a:alpha val="8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4" name="组合 13"/>
          <p:cNvGrpSpPr/>
          <p:nvPr userDrawn="1"/>
        </p:nvGrpSpPr>
        <p:grpSpPr>
          <a:xfrm>
            <a:off x="11295839" y="311199"/>
            <a:ext cx="516029" cy="214764"/>
            <a:chOff x="11295839" y="340861"/>
            <a:chExt cx="516029" cy="282230"/>
          </a:xfrm>
        </p:grpSpPr>
        <p:sp>
          <p:nvSpPr>
            <p:cNvPr id="15" name="圆角矩形 33"/>
            <p:cNvSpPr/>
            <p:nvPr/>
          </p:nvSpPr>
          <p:spPr>
            <a:xfrm flipV="1">
              <a:off x="11295839" y="340861"/>
              <a:ext cx="516029" cy="563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思源黑体 CN Bold" panose="020B0800000000000000" pitchFamily="34" charset="-122"/>
                <a:sym typeface="Arial Black" panose="020B0A04020102020204" pitchFamily="34" charset="0"/>
              </a:endParaRPr>
            </a:p>
          </p:txBody>
        </p:sp>
        <p:sp>
          <p:nvSpPr>
            <p:cNvPr id="16" name="圆角矩形 34"/>
            <p:cNvSpPr/>
            <p:nvPr/>
          </p:nvSpPr>
          <p:spPr>
            <a:xfrm flipV="1">
              <a:off x="11495944" y="566737"/>
              <a:ext cx="315924" cy="563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思源黑体 CN Bold" panose="020B0800000000000000" pitchFamily="34" charset="-122"/>
                <a:sym typeface="Arial Black" panose="020B0A04020102020204" pitchFamily="34" charset="0"/>
              </a:endParaRPr>
            </a:p>
          </p:txBody>
        </p:sp>
        <p:sp>
          <p:nvSpPr>
            <p:cNvPr id="17" name="圆角矩形 33"/>
            <p:cNvSpPr/>
            <p:nvPr/>
          </p:nvSpPr>
          <p:spPr>
            <a:xfrm flipV="1">
              <a:off x="11403806" y="453798"/>
              <a:ext cx="408062" cy="563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Black" panose="020B0A04020102020204" pitchFamily="34" charset="0"/>
                <a:ea typeface="思源黑体 CN Bold" panose="020B0800000000000000" pitchFamily="34" charset="-122"/>
                <a:sym typeface="Arial Black" panose="020B0A04020102020204" pitchFamily="34" charset="0"/>
              </a:endParaRPr>
            </a:p>
          </p:txBody>
        </p:sp>
      </p:grpSp>
      <p:sp>
        <p:nvSpPr>
          <p:cNvPr id="6" name="矩形: 圆角 5"/>
          <p:cNvSpPr/>
          <p:nvPr userDrawn="1"/>
        </p:nvSpPr>
        <p:spPr>
          <a:xfrm>
            <a:off x="660400" y="3792354"/>
            <a:ext cx="10858500" cy="2341746"/>
          </a:xfrm>
          <a:prstGeom prst="roundRect">
            <a:avLst>
              <a:gd name="adj" fmla="val 329"/>
            </a:avLst>
          </a:prstGeom>
          <a:solidFill>
            <a:schemeClr val="accent1"/>
          </a:solidFill>
          <a:ln w="0">
            <a:noFill/>
          </a:ln>
          <a:effectLst>
            <a:outerShdw blurRad="25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400" dirty="0">
              <a:solidFill>
                <a:schemeClr val="tx1">
                  <a:lumMod val="50000"/>
                  <a:lumOff val="50000"/>
                </a:schemeClr>
              </a:solidFill>
              <a:latin typeface="+mn-ea"/>
            </a:endParaRPr>
          </a:p>
        </p:txBody>
      </p:sp>
      <p:cxnSp>
        <p:nvCxnSpPr>
          <p:cNvPr id="9" name="直接连接符 8"/>
          <p:cNvCxnSpPr/>
          <p:nvPr userDrawn="1"/>
        </p:nvCxnSpPr>
        <p:spPr>
          <a:xfrm>
            <a:off x="1169069" y="5690937"/>
            <a:ext cx="985386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图片 22" descr="文本&#10;&#10;AI 生成的内容可能不正确。"/>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4949096" y="6262892"/>
            <a:ext cx="2281107" cy="47478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3" name="图片 2" descr="城市的风景&#10;&#10;AI 生成的内容可能不正确。"/>
          <p:cNvPicPr>
            <a:picLocks noChangeAspect="1"/>
          </p:cNvPicPr>
          <p:nvPr userDrawn="1"/>
        </p:nvPicPr>
        <p:blipFill rotWithShape="1">
          <a:blip r:embed="rId2" cstate="screen">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7048500" y="0"/>
            <a:ext cx="5143500" cy="6857999"/>
          </a:xfrm>
          <a:prstGeom prst="rect">
            <a:avLst/>
          </a:prstGeom>
        </p:spPr>
      </p:pic>
      <p:sp>
        <p:nvSpPr>
          <p:cNvPr id="9" name="矩形 8"/>
          <p:cNvSpPr/>
          <p:nvPr userDrawn="1"/>
        </p:nvSpPr>
        <p:spPr>
          <a:xfrm>
            <a:off x="3962422" y="-1"/>
            <a:ext cx="8229578" cy="6858000"/>
          </a:xfrm>
          <a:prstGeom prst="rect">
            <a:avLst/>
          </a:prstGeom>
          <a:gradFill flip="none" rotWithShape="1">
            <a:gsLst>
              <a:gs pos="36000">
                <a:schemeClr val="accent1"/>
              </a:gs>
              <a:gs pos="100000">
                <a:schemeClr val="accent2">
                  <a:alpha val="33000"/>
                </a:schemeClr>
              </a:gs>
            </a:gsLst>
            <a:lin ang="0" scaled="1"/>
            <a:tileRect/>
          </a:gradFill>
          <a:ln w="12700" cap="flat" cmpd="sng" algn="ctr">
            <a:noFill/>
            <a:prstDash val="solid"/>
            <a:miter lim="800000"/>
          </a:ln>
          <a:effectLst>
            <a:outerShdw blurRad="101600" dist="25400" dir="10800000" algn="r" rotWithShape="0">
              <a:schemeClr val="tx1">
                <a:lumMod val="85000"/>
                <a:lumOff val="1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文本框 76"/>
          <p:cNvSpPr txBox="1"/>
          <p:nvPr userDrawn="1"/>
        </p:nvSpPr>
        <p:spPr>
          <a:xfrm>
            <a:off x="639981" y="3218416"/>
            <a:ext cx="2937792" cy="707886"/>
          </a:xfrm>
          <a:prstGeom prst="rect">
            <a:avLst/>
          </a:prstGeom>
          <a:noFill/>
        </p:spPr>
        <p:txBody>
          <a:bodyPr wrap="none" rtlCol="0">
            <a:spAutoFit/>
          </a:bodyPr>
          <a:lstStyle/>
          <a:p>
            <a:r>
              <a:rPr lang="en-US" altLang="zh-CN" sz="4000" dirty="0">
                <a:solidFill>
                  <a:schemeClr val="accent1"/>
                </a:solidFill>
              </a:rPr>
              <a:t>CONTENTS</a:t>
            </a:r>
            <a:endParaRPr lang="zh-CN" altLang="en-US" sz="4000" dirty="0">
              <a:solidFill>
                <a:schemeClr val="accent1"/>
              </a:solidFill>
            </a:endParaRPr>
          </a:p>
        </p:txBody>
      </p:sp>
      <p:sp>
        <p:nvSpPr>
          <p:cNvPr id="78" name="文本框 77"/>
          <p:cNvSpPr txBox="1"/>
          <p:nvPr userDrawn="1"/>
        </p:nvSpPr>
        <p:spPr>
          <a:xfrm>
            <a:off x="1448664" y="2183414"/>
            <a:ext cx="2129109" cy="1107996"/>
          </a:xfrm>
          <a:prstGeom prst="rect">
            <a:avLst/>
          </a:prstGeom>
          <a:noFill/>
        </p:spPr>
        <p:txBody>
          <a:bodyPr wrap="square" rtlCol="0">
            <a:spAutoFit/>
          </a:bodyPr>
          <a:lstStyle/>
          <a:p>
            <a:r>
              <a:rPr lang="zh-CN" altLang="en-US" sz="6600" b="1" dirty="0">
                <a:solidFill>
                  <a:schemeClr val="accent1"/>
                </a:solidFill>
              </a:rPr>
              <a:t>目 录</a:t>
            </a:r>
            <a:endParaRPr lang="zh-CN" altLang="en-US" sz="6600" b="1" dirty="0">
              <a:solidFill>
                <a:schemeClr val="accent1"/>
              </a:solidFill>
            </a:endParaRPr>
          </a:p>
        </p:txBody>
      </p:sp>
      <p:cxnSp>
        <p:nvCxnSpPr>
          <p:cNvPr id="79" name="直接连接符 78"/>
          <p:cNvCxnSpPr/>
          <p:nvPr userDrawn="1"/>
        </p:nvCxnSpPr>
        <p:spPr>
          <a:xfrm>
            <a:off x="524093" y="4087513"/>
            <a:ext cx="2937792" cy="0"/>
          </a:xfrm>
          <a:prstGeom prst="line">
            <a:avLst/>
          </a:prstGeom>
          <a:ln w="38100">
            <a:gradFill flip="none" rotWithShape="1">
              <a:gsLst>
                <a:gs pos="100000">
                  <a:schemeClr val="accent1"/>
                </a:gs>
                <a:gs pos="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2" name="图片 1" descr="文本&#10;&#10;AI 生成的内容可能不正确。"/>
          <p:cNvPicPr>
            <a:picLocks noChangeAspect="1"/>
          </p:cNvPicPr>
          <p:nvPr userDrawn="1"/>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1180778" y="4248725"/>
            <a:ext cx="2281107" cy="47478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sp>
        <p:nvSpPr>
          <p:cNvPr id="57" name="矩形 56"/>
          <p:cNvSpPr/>
          <p:nvPr userDrawn="1"/>
        </p:nvSpPr>
        <p:spPr>
          <a:xfrm>
            <a:off x="0" y="-1"/>
            <a:ext cx="5139267" cy="6858000"/>
          </a:xfrm>
          <a:prstGeom prst="rect">
            <a:avLst/>
          </a:prstGeom>
          <a:solidFill>
            <a:schemeClr val="accent1"/>
          </a:solidFill>
          <a:ln w="12700" cap="flat" cmpd="sng" algn="ctr">
            <a:noFill/>
            <a:prstDash val="solid"/>
            <a:miter lim="800000"/>
          </a:ln>
          <a:effectLst>
            <a:outerShdw blurRad="101600" dist="25400" dir="10800000" algn="r" rotWithShape="0">
              <a:schemeClr val="tx1">
                <a:lumMod val="85000"/>
                <a:lumOff val="1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圆角 58"/>
          <p:cNvSpPr/>
          <p:nvPr userDrawn="1"/>
        </p:nvSpPr>
        <p:spPr>
          <a:xfrm>
            <a:off x="4145258" y="984490"/>
            <a:ext cx="7278987" cy="4889021"/>
          </a:xfrm>
          <a:prstGeom prst="roundRect">
            <a:avLst>
              <a:gd name="adj" fmla="val 3512"/>
            </a:avLst>
          </a:prstGeom>
          <a:solidFill>
            <a:schemeClr val="bg1"/>
          </a:solidFill>
          <a:ln>
            <a:noFill/>
          </a:ln>
          <a:effectLst>
            <a:outerShdw blurRad="177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mj-ea"/>
              <a:ea typeface="+mj-ea"/>
              <a:cs typeface="+mn-cs"/>
            </a:endParaRPr>
          </a:p>
        </p:txBody>
      </p:sp>
      <p:grpSp>
        <p:nvGrpSpPr>
          <p:cNvPr id="67" name="组合 66"/>
          <p:cNvGrpSpPr/>
          <p:nvPr userDrawn="1"/>
        </p:nvGrpSpPr>
        <p:grpSpPr>
          <a:xfrm>
            <a:off x="1681109" y="2090172"/>
            <a:ext cx="1777048" cy="2677656"/>
            <a:chOff x="1562013" y="2229736"/>
            <a:chExt cx="1777048" cy="2677656"/>
          </a:xfrm>
        </p:grpSpPr>
        <p:sp>
          <p:nvSpPr>
            <p:cNvPr id="64" name="文本框 63"/>
            <p:cNvSpPr txBox="1"/>
            <p:nvPr userDrawn="1"/>
          </p:nvSpPr>
          <p:spPr>
            <a:xfrm rot="5400000">
              <a:off x="1791029" y="3276177"/>
              <a:ext cx="2511289" cy="584775"/>
            </a:xfrm>
            <a:prstGeom prst="rect">
              <a:avLst/>
            </a:prstGeom>
            <a:noFill/>
          </p:spPr>
          <p:txBody>
            <a:bodyPr wrap="square" rtlCol="0">
              <a:spAutoFit/>
            </a:bodyPr>
            <a:lstStyle/>
            <a:p>
              <a:pPr algn="dist"/>
              <a:r>
                <a:rPr lang="en-US" altLang="zh-CN" sz="3200" dirty="0">
                  <a:solidFill>
                    <a:schemeClr val="bg1"/>
                  </a:solidFill>
                </a:rPr>
                <a:t>CONTENTS</a:t>
              </a:r>
              <a:endParaRPr lang="zh-CN" altLang="en-US" sz="3200" dirty="0">
                <a:solidFill>
                  <a:schemeClr val="bg1"/>
                </a:solidFill>
              </a:endParaRPr>
            </a:p>
          </p:txBody>
        </p:sp>
        <p:sp>
          <p:nvSpPr>
            <p:cNvPr id="65" name="文本框 64"/>
            <p:cNvSpPr txBox="1"/>
            <p:nvPr userDrawn="1"/>
          </p:nvSpPr>
          <p:spPr>
            <a:xfrm>
              <a:off x="1562013" y="2229736"/>
              <a:ext cx="1033244" cy="2677656"/>
            </a:xfrm>
            <a:prstGeom prst="rect">
              <a:avLst/>
            </a:prstGeom>
            <a:noFill/>
          </p:spPr>
          <p:txBody>
            <a:bodyPr wrap="square" rtlCol="0">
              <a:spAutoFit/>
            </a:bodyPr>
            <a:lstStyle/>
            <a:p>
              <a:pPr algn="dist"/>
              <a:r>
                <a:rPr lang="zh-CN" altLang="en-US" sz="8400" b="0" dirty="0">
                  <a:solidFill>
                    <a:schemeClr val="bg1"/>
                  </a:solidFill>
                </a:rPr>
                <a:t>目 录</a:t>
              </a:r>
              <a:endParaRPr lang="zh-CN" altLang="en-US" sz="8400" b="0" dirty="0">
                <a:solidFill>
                  <a:schemeClr val="bg1"/>
                </a:solidFill>
              </a:endParaRPr>
            </a:p>
          </p:txBody>
        </p:sp>
      </p:grpSp>
      <p:pic>
        <p:nvPicPr>
          <p:cNvPr id="2" name="图片 1" descr="文本&#10;&#10;AI 生成的内容可能不正确。"/>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3863" y="6129867"/>
            <a:ext cx="3011540" cy="62681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目录3">
    <p:spTree>
      <p:nvGrpSpPr>
        <p:cNvPr id="1" name=""/>
        <p:cNvGrpSpPr/>
        <p:nvPr/>
      </p:nvGrpSpPr>
      <p:grpSpPr>
        <a:xfrm>
          <a:off x="0" y="0"/>
          <a:ext cx="0" cy="0"/>
          <a:chOff x="0" y="0"/>
          <a:chExt cx="0" cy="0"/>
        </a:xfrm>
      </p:grpSpPr>
      <p:pic>
        <p:nvPicPr>
          <p:cNvPr id="26" name="图片 25" descr="水中的建筑&#10;&#10;AI 生成的内容可能不正确。"/>
          <p:cNvPicPr>
            <a:picLocks noChangeAspect="1"/>
          </p:cNvPicPr>
          <p:nvPr userDrawn="1"/>
        </p:nvPicPr>
        <p:blipFill>
          <a:blip r:embed="rId2" cstate="screen">
            <a:extLst>
              <a:ext uri="{BEBA8EAE-BF5A-486C-A8C5-ECC9F3942E4B}">
                <a14:imgProps xmlns:a14="http://schemas.microsoft.com/office/drawing/2010/main">
                  <a14:imgLayer r:embed="rId3">
                    <a14:imgEffect>
                      <a14:saturation sat="33000"/>
                    </a14:imgEffect>
                  </a14:imgLayer>
                </a14:imgProps>
              </a:ext>
            </a:extLst>
          </a:blip>
          <a:srcRect/>
          <a:stretch>
            <a:fillRect/>
          </a:stretch>
        </p:blipFill>
        <p:spPr>
          <a:xfrm>
            <a:off x="0" y="0"/>
            <a:ext cx="12191814" cy="4902200"/>
          </a:xfrm>
          <a:prstGeom prst="rect">
            <a:avLst/>
          </a:prstGeom>
        </p:spPr>
      </p:pic>
      <p:sp>
        <p:nvSpPr>
          <p:cNvPr id="27" name="矩形 26"/>
          <p:cNvSpPr/>
          <p:nvPr userDrawn="1"/>
        </p:nvSpPr>
        <p:spPr>
          <a:xfrm>
            <a:off x="0" y="0"/>
            <a:ext cx="12191998" cy="4902200"/>
          </a:xfrm>
          <a:prstGeom prst="rect">
            <a:avLst/>
          </a:prstGeom>
          <a:gradFill>
            <a:gsLst>
              <a:gs pos="0">
                <a:schemeClr val="bg1">
                  <a:alpha val="80000"/>
                </a:schemeClr>
              </a:gs>
              <a:gs pos="100000">
                <a:schemeClr val="bg1"/>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userDrawn="1"/>
        </p:nvSpPr>
        <p:spPr>
          <a:xfrm flipV="1">
            <a:off x="0" y="0"/>
            <a:ext cx="12192000" cy="1425046"/>
          </a:xfrm>
          <a:prstGeom prst="rect">
            <a:avLst/>
          </a:prstGeom>
          <a:solidFill>
            <a:schemeClr val="accent1"/>
          </a:solidFill>
          <a:ln w="12700" cap="flat" cmpd="sng" algn="ctr">
            <a:noFill/>
            <a:prstDash val="solid"/>
            <a:miter lim="800000"/>
          </a:ln>
          <a:effectLst>
            <a:outerShdw blurRad="101600" dist="25400" dir="10800000" algn="r" rotWithShape="0">
              <a:schemeClr val="tx1">
                <a:lumMod val="85000"/>
                <a:lumOff val="15000"/>
                <a:alpha val="7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userDrawn="1"/>
        </p:nvSpPr>
        <p:spPr>
          <a:xfrm>
            <a:off x="5388114" y="297025"/>
            <a:ext cx="1415772" cy="830997"/>
          </a:xfrm>
          <a:prstGeom prst="rect">
            <a:avLst/>
          </a:prstGeom>
          <a:noFill/>
        </p:spPr>
        <p:txBody>
          <a:bodyPr wrap="none" rtlCol="0">
            <a:spAutoFit/>
          </a:bodyPr>
          <a:lstStyle/>
          <a:p>
            <a:pPr algn="ctr"/>
            <a:r>
              <a:rPr kumimoji="0" lang="zh-CN" altLang="en-US" sz="4800" b="1" i="0" u="none" strike="noStrike" kern="1200" cap="none" spc="0" normalizeH="0" baseline="0" noProof="0" dirty="0">
                <a:ln>
                  <a:noFill/>
                </a:ln>
                <a:solidFill>
                  <a:schemeClr val="bg1"/>
                </a:solidFill>
                <a:effectLst/>
                <a:uLnTx/>
                <a:uFillTx/>
                <a:latin typeface="+mj-lt"/>
                <a:ea typeface="+mj-ea"/>
              </a:rPr>
              <a:t>目录</a:t>
            </a:r>
            <a:endParaRPr kumimoji="0" lang="en-US" altLang="zh-CN" sz="4800" b="1" i="0" u="none" strike="noStrike" kern="1200" cap="none" spc="0" normalizeH="0" baseline="0" noProof="0" dirty="0">
              <a:ln>
                <a:noFill/>
              </a:ln>
              <a:solidFill>
                <a:schemeClr val="bg1"/>
              </a:solidFill>
              <a:effectLst/>
              <a:uLnTx/>
              <a:uFillTx/>
              <a:latin typeface="+mj-lt"/>
              <a:ea typeface="+mj-ea"/>
            </a:endParaRPr>
          </a:p>
        </p:txBody>
      </p:sp>
      <p:grpSp>
        <p:nvGrpSpPr>
          <p:cNvPr id="20" name="组合 19"/>
          <p:cNvGrpSpPr/>
          <p:nvPr userDrawn="1"/>
        </p:nvGrpSpPr>
        <p:grpSpPr>
          <a:xfrm>
            <a:off x="4165073" y="6240198"/>
            <a:ext cx="4211940" cy="474781"/>
            <a:chOff x="380132" y="475515"/>
            <a:chExt cx="5172342" cy="583040"/>
          </a:xfrm>
        </p:grpSpPr>
        <p:pic>
          <p:nvPicPr>
            <p:cNvPr id="21" name="图片 20" descr="卡通人物&#10;&#10;AI 生成的内容可能不正确。"/>
            <p:cNvPicPr>
              <a:picLocks noChangeAspect="1"/>
            </p:cNvPicPr>
            <p:nvPr userDrawn="1"/>
          </p:nvPicPr>
          <p:blipFill>
            <a:blip r:embed="rId4" cstate="print">
              <a:alphaModFix amt="50000"/>
              <a:grayscl/>
              <a:extLst>
                <a:ext uri="{28A0092B-C50C-407E-A947-70E740481C1C}">
                  <a14:useLocalDpi xmlns:a14="http://schemas.microsoft.com/office/drawing/2010/main" val="0"/>
                </a:ext>
              </a:extLst>
            </a:blip>
            <a:stretch>
              <a:fillRect/>
            </a:stretch>
          </p:blipFill>
          <p:spPr>
            <a:xfrm>
              <a:off x="380132" y="477880"/>
              <a:ext cx="1830881" cy="580675"/>
            </a:xfrm>
            <a:prstGeom prst="rect">
              <a:avLst/>
            </a:prstGeom>
          </p:spPr>
        </p:pic>
        <p:pic>
          <p:nvPicPr>
            <p:cNvPr id="22" name="图片 21" descr="文本&#10;&#10;AI 生成的内容可能不正确。"/>
            <p:cNvPicPr>
              <a:picLocks noChangeAspect="1"/>
            </p:cNvPicPr>
            <p:nvPr userDrawn="1"/>
          </p:nvPicPr>
          <p:blipFill>
            <a:blip r:embed="rId5" cstate="print">
              <a:alphaModFix amt="50000"/>
              <a:grayscl/>
              <a:extLst>
                <a:ext uri="{BEBA8EAE-BF5A-486C-A8C5-ECC9F3942E4B}">
                  <a14:imgProps xmlns:a14="http://schemas.microsoft.com/office/drawing/2010/main">
                    <a14:imgLayer r:embed="rId6">
                      <a14:imgEffect>
                        <a14:brightnessContrast bright="-100000"/>
                      </a14:imgEffect>
                      <a14:imgEffect>
                        <a14:colorTemperature colorTemp="11200"/>
                      </a14:imgEffect>
                      <a14:imgEffect>
                        <a14:sharpenSoften amount="100000"/>
                      </a14:imgEffect>
                    </a14:imgLayer>
                  </a14:imgProps>
                </a:ext>
                <a:ext uri="{28A0092B-C50C-407E-A947-70E740481C1C}">
                  <a14:useLocalDpi xmlns:a14="http://schemas.microsoft.com/office/drawing/2010/main" val="0"/>
                </a:ext>
              </a:extLst>
            </a:blip>
            <a:stretch>
              <a:fillRect/>
            </a:stretch>
          </p:blipFill>
          <p:spPr>
            <a:xfrm>
              <a:off x="2751232" y="475515"/>
              <a:ext cx="2801242" cy="583040"/>
            </a:xfrm>
            <a:prstGeom prst="rect">
              <a:avLst/>
            </a:prstGeom>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a:duotone>
              <a:prstClr val="black"/>
              <a:schemeClr val="accent4">
                <a:tint val="45000"/>
                <a:satMod val="400000"/>
              </a:schemeClr>
            </a:duotone>
          </a:blip>
          <a:stretch>
            <a:fillRect/>
          </a:stretch>
        </p:blipFill>
        <p:spPr>
          <a:xfrm>
            <a:off x="0" y="0"/>
            <a:ext cx="12192000" cy="6857999"/>
          </a:xfrm>
          <a:prstGeom prst="rect">
            <a:avLst/>
          </a:prstGeom>
        </p:spPr>
      </p:pic>
      <p:sp>
        <p:nvSpPr>
          <p:cNvPr id="7" name="矩形: 圆角 6"/>
          <p:cNvSpPr/>
          <p:nvPr userDrawn="1"/>
        </p:nvSpPr>
        <p:spPr>
          <a:xfrm>
            <a:off x="0" y="0"/>
            <a:ext cx="12192000" cy="6858000"/>
          </a:xfrm>
          <a:prstGeom prst="roundRect">
            <a:avLst>
              <a:gd name="adj" fmla="val 0"/>
            </a:avLst>
          </a:prstGeom>
          <a:gradFill>
            <a:gsLst>
              <a:gs pos="0">
                <a:schemeClr val="accent1">
                  <a:alpha val="57000"/>
                </a:schemeClr>
              </a:gs>
              <a:gs pos="51000">
                <a:schemeClr val="accent1">
                  <a:alpha val="89000"/>
                </a:schemeClr>
              </a:gs>
              <a:gs pos="100000">
                <a:schemeClr val="accent1"/>
              </a:gs>
            </a:gsLst>
            <a:lin ang="0" scaled="0"/>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pic>
        <p:nvPicPr>
          <p:cNvPr id="2" name="图片 1" descr="文本&#10;&#10;AI 生成的内容可能不正确。"/>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63863" y="6129867"/>
            <a:ext cx="3011540" cy="62681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8D65378-E559-4E6C-92D9-27E2C3AF472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3.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13.xml"/><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3.png"/><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9.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3.xml"/><Relationship Id="rId2" Type="http://schemas.openxmlformats.org/officeDocument/2006/relationships/image" Target="../media/image36.png"/><Relationship Id="rId1"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92735" y="2258060"/>
            <a:ext cx="11476355" cy="768350"/>
          </a:xfrm>
          <a:prstGeom prst="rect">
            <a:avLst/>
          </a:prstGeom>
          <a:noFill/>
        </p:spPr>
        <p:txBody>
          <a:bodyPr wrap="square">
            <a:spAutoFit/>
          </a:bodyPr>
          <a:lstStyle/>
          <a:p>
            <a:pPr algn="ctr"/>
            <a:r>
              <a:rPr lang="zh-CN" altLang="en-US" sz="4400" b="1" dirty="0">
                <a:solidFill>
                  <a:schemeClr val="accent1"/>
                </a:solidFill>
                <a:cs typeface="+mn-ea"/>
                <a:sym typeface="+mn-lt"/>
              </a:rPr>
              <a:t>基于多模态融合与大语言模型的情感交互系统</a:t>
            </a:r>
            <a:endParaRPr lang="zh-CN" altLang="en-US" sz="4400" b="1" dirty="0">
              <a:solidFill>
                <a:schemeClr val="accent1"/>
              </a:solidFill>
              <a:cs typeface="+mn-ea"/>
              <a:sym typeface="+mn-lt"/>
            </a:endParaRPr>
          </a:p>
        </p:txBody>
      </p:sp>
      <p:sp>
        <p:nvSpPr>
          <p:cNvPr id="16" name="文本框 15"/>
          <p:cNvSpPr txBox="1"/>
          <p:nvPr/>
        </p:nvSpPr>
        <p:spPr>
          <a:xfrm>
            <a:off x="645795" y="3229820"/>
            <a:ext cx="10769600" cy="398780"/>
          </a:xfrm>
          <a:prstGeom prst="rect">
            <a:avLst/>
          </a:prstGeom>
          <a:noFill/>
        </p:spPr>
        <p:txBody>
          <a:bodyPr wrap="square">
            <a:spAutoFit/>
          </a:bodyPr>
          <a:lstStyle/>
          <a:p>
            <a:pPr algn="ctr"/>
            <a:r>
              <a:rPr lang="en-US" altLang="zh-CN" sz="2000" dirty="0">
                <a:solidFill>
                  <a:schemeClr val="accent1"/>
                </a:solidFill>
                <a:effectLst/>
                <a:cs typeface="+mn-ea"/>
                <a:sym typeface="+mn-lt"/>
              </a:rPr>
              <a:t>MMSR_LLM_Integration</a:t>
            </a:r>
            <a:r>
              <a:rPr lang="zh-CN" altLang="en-US" sz="2000" dirty="0">
                <a:solidFill>
                  <a:schemeClr val="accent1"/>
                </a:solidFill>
                <a:effectLst/>
                <a:cs typeface="+mn-ea"/>
                <a:sym typeface="+mn-lt"/>
              </a:rPr>
              <a:t>：</a:t>
            </a:r>
            <a:r>
              <a:rPr lang="en-US" altLang="zh-CN" sz="2000" dirty="0">
                <a:solidFill>
                  <a:schemeClr val="accent1"/>
                </a:solidFill>
                <a:effectLst/>
                <a:cs typeface="+mn-ea"/>
                <a:sym typeface="+mn-lt"/>
              </a:rPr>
              <a:t>Multi-Model Sentiment Recognition and LLM Integration</a:t>
            </a:r>
            <a:endParaRPr lang="en-US" altLang="zh-CN" sz="2000" dirty="0">
              <a:solidFill>
                <a:schemeClr val="accent1"/>
              </a:solidFill>
              <a:effectLst/>
              <a:cs typeface="+mn-ea"/>
              <a:sym typeface="+mn-lt"/>
            </a:endParaRPr>
          </a:p>
        </p:txBody>
      </p:sp>
      <p:sp>
        <p:nvSpPr>
          <p:cNvPr id="60" name="文本框 59"/>
          <p:cNvSpPr txBox="1"/>
          <p:nvPr/>
        </p:nvSpPr>
        <p:spPr>
          <a:xfrm>
            <a:off x="1821180" y="5374640"/>
            <a:ext cx="2899410" cy="368300"/>
          </a:xfrm>
          <a:prstGeom prst="rect">
            <a:avLst/>
          </a:prstGeom>
          <a:noFill/>
        </p:spPr>
        <p:txBody>
          <a:bodyPr wrap="square" rtlCol="0">
            <a:spAutoFit/>
          </a:bodyPr>
          <a:lstStyle/>
          <a:p>
            <a:pPr algn="l"/>
            <a:r>
              <a:rPr lang="zh-CN" altLang="en-US" dirty="0">
                <a:ln w="12700">
                  <a:noFill/>
                </a:ln>
                <a:solidFill>
                  <a:schemeClr val="bg1"/>
                </a:solidFill>
                <a:cs typeface="+mn-ea"/>
                <a:sym typeface="+mn-lt"/>
              </a:rPr>
              <a:t>组长</a:t>
            </a:r>
            <a:r>
              <a:rPr lang="en-US" altLang="zh-CN" dirty="0">
                <a:ln w="12700">
                  <a:noFill/>
                </a:ln>
                <a:solidFill>
                  <a:schemeClr val="bg1"/>
                </a:solidFill>
                <a:cs typeface="+mn-ea"/>
                <a:sym typeface="+mn-lt"/>
              </a:rPr>
              <a:t>：</a:t>
            </a:r>
            <a:r>
              <a:rPr lang="zh-CN" altLang="en-US" dirty="0">
                <a:ln w="12700">
                  <a:noFill/>
                </a:ln>
                <a:solidFill>
                  <a:schemeClr val="bg1"/>
                </a:solidFill>
                <a:cs typeface="+mn-ea"/>
                <a:sym typeface="+mn-lt"/>
              </a:rPr>
              <a:t>高致远</a:t>
            </a:r>
            <a:endParaRPr lang="zh-CN" altLang="en-US" dirty="0">
              <a:ln w="12700">
                <a:noFill/>
              </a:ln>
              <a:solidFill>
                <a:schemeClr val="bg1"/>
              </a:solidFill>
              <a:cs typeface="+mn-ea"/>
              <a:sym typeface="+mn-lt"/>
            </a:endParaRPr>
          </a:p>
        </p:txBody>
      </p:sp>
      <p:cxnSp>
        <p:nvCxnSpPr>
          <p:cNvPr id="61" name="直接连接符 60"/>
          <p:cNvCxnSpPr/>
          <p:nvPr/>
        </p:nvCxnSpPr>
        <p:spPr>
          <a:xfrm>
            <a:off x="1821448" y="5743139"/>
            <a:ext cx="2590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p:nvPr/>
        </p:nvCxnSpPr>
        <p:spPr>
          <a:xfrm>
            <a:off x="1821448" y="6385124"/>
            <a:ext cx="40563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1821180" y="6016625"/>
            <a:ext cx="4697730" cy="368300"/>
          </a:xfrm>
          <a:prstGeom prst="rect">
            <a:avLst/>
          </a:prstGeom>
          <a:noFill/>
        </p:spPr>
        <p:txBody>
          <a:bodyPr wrap="square" rtlCol="0">
            <a:spAutoFit/>
          </a:bodyPr>
          <a:p>
            <a:pPr algn="l"/>
            <a:r>
              <a:rPr lang="zh-CN" altLang="en-US">
                <a:solidFill>
                  <a:schemeClr val="bg1"/>
                </a:solidFill>
              </a:rPr>
              <a:t>组员</a:t>
            </a:r>
            <a:r>
              <a:rPr lang="en-US" altLang="zh-CN">
                <a:solidFill>
                  <a:schemeClr val="bg1"/>
                </a:solidFill>
              </a:rPr>
              <a:t>：</a:t>
            </a:r>
            <a:r>
              <a:rPr lang="zh-CN" altLang="en-US">
                <a:solidFill>
                  <a:schemeClr val="bg1"/>
                </a:solidFill>
              </a:rPr>
              <a:t>周梓昱</a:t>
            </a:r>
            <a:r>
              <a:rPr lang="en-US" altLang="zh-CN">
                <a:solidFill>
                  <a:schemeClr val="bg1"/>
                </a:solidFill>
              </a:rPr>
              <a:t>，</a:t>
            </a:r>
            <a:r>
              <a:rPr lang="zh-CN" altLang="en-US">
                <a:solidFill>
                  <a:schemeClr val="bg1"/>
                </a:solidFill>
              </a:rPr>
              <a:t>蒋成康</a:t>
            </a:r>
            <a:r>
              <a:rPr lang="en-US" altLang="zh-CN">
                <a:solidFill>
                  <a:schemeClr val="bg1"/>
                </a:solidFill>
              </a:rPr>
              <a:t>，</a:t>
            </a:r>
            <a:r>
              <a:rPr lang="zh-CN" altLang="en-US">
                <a:solidFill>
                  <a:schemeClr val="bg1"/>
                </a:solidFill>
              </a:rPr>
              <a:t>郭鑫</a:t>
            </a:r>
            <a:r>
              <a:rPr lang="en-US" altLang="zh-CN">
                <a:solidFill>
                  <a:schemeClr val="bg1"/>
                </a:solidFill>
              </a:rPr>
              <a:t>，</a:t>
            </a:r>
            <a:r>
              <a:rPr lang="zh-CN" altLang="en-US">
                <a:solidFill>
                  <a:schemeClr val="bg1"/>
                </a:solidFill>
              </a:rPr>
              <a:t>刘可</a:t>
            </a:r>
            <a:r>
              <a:rPr lang="zh-CN" altLang="en-US">
                <a:solidFill>
                  <a:schemeClr val="bg1"/>
                </a:solidFill>
              </a:rPr>
              <a:t>一</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6871970" cy="583565"/>
          </a:xfrm>
          <a:prstGeom prst="rect">
            <a:avLst/>
          </a:prstGeom>
          <a:noFill/>
        </p:spPr>
        <p:txBody>
          <a:bodyPr wrap="square" rtlCol="0">
            <a:spAutoFit/>
          </a:bodyPr>
          <a:lstStyle/>
          <a:p>
            <a:pPr algn="l"/>
            <a:r>
              <a:rPr lang="en-US" altLang="zh-CN" sz="3200" b="1" dirty="0">
                <a:solidFill>
                  <a:schemeClr val="bg1"/>
                </a:solidFill>
                <a:cs typeface="+mn-ea"/>
                <a:sym typeface="+mn-lt"/>
              </a:rPr>
              <a:t>3.2.3 </a:t>
            </a:r>
            <a:r>
              <a:rPr lang="zh-CN" altLang="en-US" sz="3200" b="1" spc="100" dirty="0">
                <a:solidFill>
                  <a:schemeClr val="bg1"/>
                </a:solidFill>
                <a:cs typeface="+mn-ea"/>
                <a:sym typeface="+mn-lt"/>
              </a:rPr>
              <a:t>文本模态：本地硬件选择</a:t>
            </a:r>
            <a:endParaRPr lang="zh-CN" altLang="en-US" sz="3200" b="1" spc="100" dirty="0">
              <a:solidFill>
                <a:schemeClr val="bg1"/>
              </a:solidFill>
              <a:cs typeface="+mn-ea"/>
              <a:sym typeface="+mn-lt"/>
            </a:endParaRPr>
          </a:p>
        </p:txBody>
      </p:sp>
      <p:sp>
        <p:nvSpPr>
          <p:cNvPr id="2" name="文本框 1"/>
          <p:cNvSpPr txBox="1"/>
          <p:nvPr/>
        </p:nvSpPr>
        <p:spPr>
          <a:xfrm>
            <a:off x="734060" y="1304925"/>
            <a:ext cx="10580370" cy="5270500"/>
          </a:xfrm>
          <a:prstGeom prst="rect">
            <a:avLst/>
          </a:prstGeom>
          <a:noFill/>
        </p:spPr>
        <p:txBody>
          <a:bodyPr wrap="square" rtlCol="0">
            <a:noAutofit/>
          </a:bodyPr>
          <a:lstStyle/>
          <a:p>
            <a:r>
              <a:rPr lang="zh-CN" altLang="en-US" sz="2800" dirty="0"/>
              <a:t>计算平台：</a:t>
            </a:r>
            <a:r>
              <a:rPr lang="en-US" altLang="zh-CN" sz="2800" dirty="0"/>
              <a:t>Mac M3 </a:t>
            </a:r>
            <a:r>
              <a:rPr lang="zh-CN" altLang="en-US" sz="2800" dirty="0"/>
              <a:t>芯片</a:t>
            </a:r>
            <a:r>
              <a:rPr lang="en-US" altLang="zh-CN" sz="2800" dirty="0"/>
              <a:t> </a:t>
            </a:r>
            <a:endParaRPr lang="zh-CN" altLang="en-US" sz="2800" dirty="0"/>
          </a:p>
          <a:p>
            <a:endParaRPr lang="en-US" altLang="zh-CN" dirty="0"/>
          </a:p>
          <a:p>
            <a:endParaRPr lang="en-US" altLang="zh-CN" dirty="0"/>
          </a:p>
          <a:p>
            <a:r>
              <a:rPr lang="zh-CN" altLang="en-US" sz="2800" dirty="0"/>
              <a:t>关键技术：</a:t>
            </a:r>
            <a:endParaRPr lang="zh-CN" altLang="en-US" sz="2800" dirty="0"/>
          </a:p>
          <a:p>
            <a:endParaRPr lang="en-US" altLang="zh-CN" dirty="0"/>
          </a:p>
          <a:p>
            <a:endParaRPr lang="en-US" altLang="zh-CN" dirty="0"/>
          </a:p>
          <a:p>
            <a:r>
              <a:rPr lang="en-US" altLang="zh-CN" sz="2400" dirty="0"/>
              <a:t>·</a:t>
            </a:r>
            <a:r>
              <a:rPr lang="zh-CN" altLang="en-US" sz="2400" dirty="0"/>
              <a:t>统一内存架构</a:t>
            </a:r>
            <a:r>
              <a:rPr lang="en-US" altLang="zh-CN" sz="2400" dirty="0"/>
              <a:t> (UMA)</a:t>
            </a:r>
            <a:r>
              <a:rPr lang="zh-CN" altLang="en-US" sz="2400" dirty="0"/>
              <a:t>：优化</a:t>
            </a:r>
            <a:r>
              <a:rPr lang="en-US" altLang="zh-CN" sz="2400" dirty="0"/>
              <a:t> 1.42GB </a:t>
            </a:r>
            <a:r>
              <a:rPr lang="zh-CN" altLang="en-US" sz="2400" dirty="0"/>
              <a:t>大型权重加载</a:t>
            </a:r>
            <a:endParaRPr lang="zh-CN" altLang="en-US" sz="2400" dirty="0"/>
          </a:p>
          <a:p>
            <a:endParaRPr lang="en-US" altLang="zh-CN" sz="2400" dirty="0"/>
          </a:p>
          <a:p>
            <a:endParaRPr lang="en-US" altLang="zh-CN" sz="2400" dirty="0"/>
          </a:p>
          <a:p>
            <a:r>
              <a:rPr lang="en-US" altLang="zh-CN" sz="2400" dirty="0"/>
              <a:t>·MPS </a:t>
            </a:r>
            <a:r>
              <a:rPr lang="zh-CN" altLang="en-US" sz="2400" dirty="0"/>
              <a:t>加速：调用</a:t>
            </a:r>
            <a:r>
              <a:rPr lang="en-US" altLang="zh-CN" sz="2400" dirty="0"/>
              <a:t> Metal </a:t>
            </a:r>
            <a:r>
              <a:rPr lang="zh-CN" altLang="en-US" sz="2400" dirty="0"/>
              <a:t>框架实现</a:t>
            </a:r>
            <a:r>
              <a:rPr lang="en-US" altLang="zh-CN" sz="2400" dirty="0"/>
              <a:t> GPU </a:t>
            </a:r>
            <a:r>
              <a:rPr lang="zh-CN" altLang="en-US" sz="2400" dirty="0"/>
              <a:t>高效并行计算</a:t>
            </a:r>
            <a:endParaRPr lang="zh-CN" altLang="en-US" sz="2400" dirty="0"/>
          </a:p>
          <a:p>
            <a:endParaRPr lang="en-US" altLang="zh-CN" sz="2400" dirty="0"/>
          </a:p>
          <a:p>
            <a:endParaRPr lang="en-US" altLang="zh-CN" sz="2400" dirty="0"/>
          </a:p>
          <a:p>
            <a:r>
              <a:rPr lang="en-US" altLang="zh-CN" sz="2400" dirty="0"/>
              <a:t>·</a:t>
            </a:r>
            <a:r>
              <a:rPr lang="zh-CN" altLang="en-US" sz="2400" dirty="0"/>
              <a:t>梯度累积：在有限显存下模拟大</a:t>
            </a:r>
            <a:r>
              <a:rPr lang="en-US" altLang="zh-CN" sz="2400" dirty="0"/>
              <a:t> Batch Size (</a:t>
            </a:r>
            <a:r>
              <a:rPr lang="zh-CN" altLang="en-US" sz="2400" dirty="0"/>
              <a:t>等效</a:t>
            </a:r>
            <a:r>
              <a:rPr lang="en-US" altLang="zh-CN" sz="2400" dirty="0"/>
              <a:t> 16)</a:t>
            </a:r>
            <a:r>
              <a:rPr lang="zh-CN" altLang="en-US" sz="2400" dirty="0"/>
              <a:t>，确保训练稳定性</a:t>
            </a:r>
            <a:endParaRPr lang="zh-CN" altLang="en-US" sz="2400" dirty="0"/>
          </a:p>
        </p:txBody>
      </p:sp>
      <p:sp>
        <p:nvSpPr>
          <p:cNvPr id="9" name="文本框 8"/>
          <p:cNvSpPr txBox="1"/>
          <p:nvPr/>
        </p:nvSpPr>
        <p:spPr>
          <a:xfrm>
            <a:off x="7934960" y="229235"/>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7729220" cy="583565"/>
          </a:xfrm>
          <a:prstGeom prst="rect">
            <a:avLst/>
          </a:prstGeom>
          <a:noFill/>
        </p:spPr>
        <p:txBody>
          <a:bodyPr wrap="square" rtlCol="0">
            <a:spAutoFit/>
          </a:bodyPr>
          <a:lstStyle/>
          <a:p>
            <a:pPr algn="l"/>
            <a:r>
              <a:rPr lang="en-US" altLang="zh-CN" sz="3200" b="1" dirty="0">
                <a:solidFill>
                  <a:schemeClr val="bg1"/>
                </a:solidFill>
                <a:cs typeface="+mn-ea"/>
                <a:sym typeface="+mn-lt"/>
              </a:rPr>
              <a:t>3.2.4 </a:t>
            </a:r>
            <a:r>
              <a:rPr lang="zh-CN" altLang="en-US" sz="3200" b="1" spc="100" dirty="0">
                <a:solidFill>
                  <a:schemeClr val="bg1"/>
                </a:solidFill>
                <a:cs typeface="+mn-ea"/>
                <a:sym typeface="+mn-lt"/>
              </a:rPr>
              <a:t>文本模态：实验全记录与性能对比</a:t>
            </a:r>
            <a:endParaRPr lang="zh-CN" altLang="en-US" sz="3200" b="1" spc="100" dirty="0">
              <a:solidFill>
                <a:schemeClr val="bg1"/>
              </a:solidFill>
              <a:cs typeface="+mn-ea"/>
              <a:sym typeface="+mn-lt"/>
            </a:endParaRPr>
          </a:p>
        </p:txBody>
      </p:sp>
      <p:sp>
        <p:nvSpPr>
          <p:cNvPr id="2" name="文本框 1"/>
          <p:cNvSpPr txBox="1"/>
          <p:nvPr/>
        </p:nvSpPr>
        <p:spPr>
          <a:xfrm>
            <a:off x="734060" y="1069340"/>
            <a:ext cx="10580370" cy="838835"/>
          </a:xfrm>
          <a:prstGeom prst="rect">
            <a:avLst/>
          </a:prstGeom>
          <a:noFill/>
        </p:spPr>
        <p:txBody>
          <a:bodyPr wrap="square" rtlCol="0">
            <a:noAutofit/>
          </a:bodyPr>
          <a:lstStyle/>
          <a:p>
            <a:r>
              <a:rPr lang="zh-CN" altLang="en-US" sz="2000" dirty="0">
                <a:solidFill>
                  <a:srgbClr val="7030A0"/>
                </a:solidFill>
              </a:rPr>
              <a:t>本实验在本地预处理的</a:t>
            </a:r>
            <a:r>
              <a:rPr lang="en-US" altLang="zh-CN" sz="2000" dirty="0">
                <a:solidFill>
                  <a:srgbClr val="7030A0"/>
                </a:solidFill>
              </a:rPr>
              <a:t> 7 </a:t>
            </a:r>
            <a:r>
              <a:rPr lang="zh-CN" altLang="en-US" sz="2000" dirty="0">
                <a:solidFill>
                  <a:srgbClr val="7030A0"/>
                </a:solidFill>
              </a:rPr>
              <a:t>分类情感数据集上进行了多轮迭代，来寻找模型复杂度、收敛速度与泛化能力之间的最佳平衡点。</a:t>
            </a:r>
            <a:endParaRPr lang="zh-CN" altLang="en-US" sz="2000" dirty="0">
              <a:solidFill>
                <a:srgbClr val="7030A0"/>
              </a:solidFill>
            </a:endParaRPr>
          </a:p>
        </p:txBody>
      </p:sp>
      <p:sp>
        <p:nvSpPr>
          <p:cNvPr id="9" name="文本框 8"/>
          <p:cNvSpPr txBox="1"/>
          <p:nvPr/>
        </p:nvSpPr>
        <p:spPr>
          <a:xfrm>
            <a:off x="7934960" y="229235"/>
            <a:ext cx="4064000" cy="368300"/>
          </a:xfrm>
          <a:prstGeom prst="rect">
            <a:avLst/>
          </a:prstGeom>
          <a:noFill/>
        </p:spPr>
        <p:txBody>
          <a:bodyPr wrap="square" rtlCol="0">
            <a:spAutoFit/>
          </a:bodyPr>
          <a:p>
            <a:endParaRPr lang="zh-CN" altLang="en-US"/>
          </a:p>
        </p:txBody>
      </p:sp>
      <p:pic>
        <p:nvPicPr>
          <p:cNvPr id="3" name="图片 2"/>
          <p:cNvPicPr>
            <a:picLocks noChangeAspect="1"/>
          </p:cNvPicPr>
          <p:nvPr/>
        </p:nvPicPr>
        <p:blipFill>
          <a:blip r:embed="rId1"/>
          <a:stretch>
            <a:fillRect/>
          </a:stretch>
        </p:blipFill>
        <p:spPr>
          <a:xfrm>
            <a:off x="1387475" y="1829435"/>
            <a:ext cx="8206740" cy="3100705"/>
          </a:xfrm>
          <a:prstGeom prst="rect">
            <a:avLst/>
          </a:prstGeom>
        </p:spPr>
      </p:pic>
      <p:sp>
        <p:nvSpPr>
          <p:cNvPr id="4" name="文本框 3"/>
          <p:cNvSpPr txBox="1"/>
          <p:nvPr/>
        </p:nvSpPr>
        <p:spPr>
          <a:xfrm>
            <a:off x="4023995" y="4930140"/>
            <a:ext cx="3829050" cy="306705"/>
          </a:xfrm>
          <a:prstGeom prst="rect">
            <a:avLst/>
          </a:prstGeom>
          <a:noFill/>
        </p:spPr>
        <p:txBody>
          <a:bodyPr wrap="square" rtlCol="0">
            <a:spAutoFit/>
          </a:bodyPr>
          <a:p>
            <a:r>
              <a:rPr lang="zh-CN" altLang="en-US" sz="1400"/>
              <a:t>实验数据汇总表</a:t>
            </a:r>
            <a:endParaRPr lang="zh-CN" altLang="en-US" sz="1400"/>
          </a:p>
        </p:txBody>
      </p:sp>
      <p:sp>
        <p:nvSpPr>
          <p:cNvPr id="5" name="文本框 4"/>
          <p:cNvSpPr txBox="1"/>
          <p:nvPr/>
        </p:nvSpPr>
        <p:spPr>
          <a:xfrm>
            <a:off x="651510" y="5872480"/>
            <a:ext cx="10993755" cy="838835"/>
          </a:xfrm>
          <a:prstGeom prst="rect">
            <a:avLst/>
          </a:prstGeom>
          <a:noFill/>
        </p:spPr>
        <p:txBody>
          <a:bodyPr wrap="square" rtlCol="0">
            <a:noAutofit/>
          </a:bodyPr>
          <a:p>
            <a:r>
              <a:rPr lang="zh-CN" altLang="en-US" sz="1400"/>
              <a:t>注</a:t>
            </a:r>
            <a:r>
              <a:rPr lang="en-US" altLang="zh-CN" sz="1400"/>
              <a:t>：</a:t>
            </a:r>
            <a:r>
              <a:rPr lang="zh-CN" altLang="en-US" sz="1400"/>
              <a:t>我在实验中引入了</a:t>
            </a:r>
            <a:r>
              <a:rPr lang="en-US" altLang="zh-CN" sz="1400"/>
              <a:t> Hugging Face </a:t>
            </a:r>
            <a:r>
              <a:rPr lang="zh-CN" altLang="en-US" sz="1400"/>
              <a:t>社区公认的</a:t>
            </a:r>
            <a:r>
              <a:rPr lang="en-US" altLang="zh-CN" sz="1400"/>
              <a:t> SOTA </a:t>
            </a:r>
            <a:r>
              <a:rPr lang="zh-CN" altLang="en-US" sz="1400"/>
              <a:t>模型</a:t>
            </a:r>
            <a:r>
              <a:rPr lang="en-US" altLang="zh-CN" sz="1400"/>
              <a:t> siebert/roberta-large-english-emotion </a:t>
            </a:r>
            <a:r>
              <a:rPr lang="zh-CN" altLang="en-US" sz="1400"/>
              <a:t>针对</a:t>
            </a:r>
            <a:r>
              <a:rPr lang="en-US" altLang="zh-CN" sz="1400"/>
              <a:t>GoEmotions</a:t>
            </a:r>
            <a:r>
              <a:rPr lang="zh-CN" altLang="en-US" sz="1400"/>
              <a:t>数据集作为对比，虽然该模型在通用情感任务上表现卓越，但由于该模型原生仅支持</a:t>
            </a:r>
            <a:r>
              <a:rPr lang="en-US" altLang="zh-CN" sz="1400"/>
              <a:t> 6 </a:t>
            </a:r>
            <a:r>
              <a:rPr lang="zh-CN" altLang="en-US" sz="1400"/>
              <a:t>类情感，缺失了本项目核心的</a:t>
            </a:r>
            <a:r>
              <a:rPr lang="en-US" altLang="zh-CN" sz="1400"/>
              <a:t> Neutral</a:t>
            </a:r>
            <a:r>
              <a:rPr lang="zh-CN" altLang="en-US" sz="1400"/>
              <a:t>（中性）和</a:t>
            </a:r>
            <a:r>
              <a:rPr lang="en-US" altLang="zh-CN" sz="1400"/>
              <a:t>Disgust</a:t>
            </a:r>
            <a:r>
              <a:rPr lang="zh-CN" altLang="en-US" sz="1400"/>
              <a:t>（厌恶）维度，所以在面对</a:t>
            </a:r>
            <a:r>
              <a:rPr lang="en-US" altLang="zh-CN" sz="1400"/>
              <a:t> 7 </a:t>
            </a:r>
            <a:r>
              <a:rPr lang="zh-CN" altLang="en-US" sz="1400"/>
              <a:t>维度任务时，其准确率仅为</a:t>
            </a:r>
            <a:r>
              <a:rPr lang="en-US" altLang="zh-CN" sz="1400"/>
              <a:t> 32.17%</a:t>
            </a:r>
            <a:r>
              <a:rPr lang="zh-CN" altLang="en-US" sz="1400"/>
              <a:t>。这也充分说明了针对特定任务进行数据清洗与模型微调的必要性。</a:t>
            </a:r>
            <a:endParaRPr lang="zh-CN" altLang="en-US" sz="1400"/>
          </a:p>
        </p:txBody>
      </p:sp>
      <p:sp>
        <p:nvSpPr>
          <p:cNvPr id="6" name="文本框 5"/>
          <p:cNvSpPr txBox="1"/>
          <p:nvPr/>
        </p:nvSpPr>
        <p:spPr>
          <a:xfrm>
            <a:off x="650875" y="5285105"/>
            <a:ext cx="10474960" cy="460375"/>
          </a:xfrm>
          <a:prstGeom prst="rect">
            <a:avLst/>
          </a:prstGeom>
          <a:noFill/>
        </p:spPr>
        <p:txBody>
          <a:bodyPr wrap="square" rtlCol="0">
            <a:spAutoFit/>
          </a:bodyPr>
          <a:p>
            <a:r>
              <a:rPr lang="zh-CN" altLang="en-US" sz="2400" b="1" i="1">
                <a:solidFill>
                  <a:srgbClr val="FF0000"/>
                </a:solidFill>
              </a:rPr>
              <a:t>关键发现</a:t>
            </a:r>
            <a:r>
              <a:rPr lang="zh-CN" altLang="en-US" sz="2400">
                <a:solidFill>
                  <a:srgbClr val="FF0000"/>
                </a:solidFill>
              </a:rPr>
              <a:t>：</a:t>
            </a:r>
            <a:r>
              <a:rPr lang="en-US" altLang="zh-CN" sz="2400">
                <a:solidFill>
                  <a:srgbClr val="FF0000"/>
                </a:solidFill>
              </a:rPr>
              <a:t>RoBERTa-Large </a:t>
            </a:r>
            <a:r>
              <a:rPr lang="zh-CN" altLang="en-US" sz="2400">
                <a:solidFill>
                  <a:srgbClr val="FF0000"/>
                </a:solidFill>
              </a:rPr>
              <a:t>在</a:t>
            </a:r>
            <a:r>
              <a:rPr lang="en-US" altLang="zh-CN" sz="2400">
                <a:solidFill>
                  <a:srgbClr val="FF0000"/>
                </a:solidFill>
              </a:rPr>
              <a:t> Sad/Fear </a:t>
            </a:r>
            <a:r>
              <a:rPr lang="zh-CN" altLang="en-US" sz="2400">
                <a:solidFill>
                  <a:srgbClr val="FF0000"/>
                </a:solidFill>
              </a:rPr>
              <a:t>类别的召回率提升了</a:t>
            </a:r>
            <a:r>
              <a:rPr lang="en-US" altLang="zh-CN" sz="2400">
                <a:solidFill>
                  <a:srgbClr val="FF0000"/>
                </a:solidFill>
              </a:rPr>
              <a:t> 11.9%</a:t>
            </a:r>
            <a:endParaRPr lang="zh-CN" altLang="en-US" sz="24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8047355" cy="583565"/>
          </a:xfrm>
          <a:prstGeom prst="rect">
            <a:avLst/>
          </a:prstGeom>
          <a:noFill/>
        </p:spPr>
        <p:txBody>
          <a:bodyPr wrap="square" rtlCol="0">
            <a:spAutoFit/>
          </a:bodyPr>
          <a:lstStyle/>
          <a:p>
            <a:pPr algn="l"/>
            <a:r>
              <a:rPr lang="en-US" altLang="zh-CN" sz="3200" b="1" dirty="0">
                <a:solidFill>
                  <a:schemeClr val="bg1"/>
                </a:solidFill>
                <a:cs typeface="+mn-ea"/>
                <a:sym typeface="+mn-lt"/>
              </a:rPr>
              <a:t>3.2.4 </a:t>
            </a:r>
            <a:r>
              <a:rPr lang="zh-CN" altLang="en-US" sz="3200" b="1" spc="100" dirty="0">
                <a:solidFill>
                  <a:schemeClr val="bg1"/>
                </a:solidFill>
                <a:cs typeface="+mn-ea"/>
                <a:sym typeface="+mn-lt"/>
              </a:rPr>
              <a:t>文本模态：</a:t>
            </a:r>
            <a:r>
              <a:rPr lang="zh-CN" altLang="en-US" sz="3200" b="1" spc="100" dirty="0">
                <a:solidFill>
                  <a:schemeClr val="bg1"/>
                </a:solidFill>
                <a:cs typeface="+mn-ea"/>
                <a:sym typeface="+mn-lt"/>
              </a:rPr>
              <a:t>实验全记录与性能对比</a:t>
            </a:r>
            <a:endParaRPr lang="zh-CN" altLang="en-US" sz="3200" b="1" spc="100" dirty="0">
              <a:solidFill>
                <a:schemeClr val="bg1"/>
              </a:solidFill>
              <a:cs typeface="+mn-ea"/>
              <a:sym typeface="+mn-lt"/>
            </a:endParaRPr>
          </a:p>
        </p:txBody>
      </p:sp>
      <p:sp>
        <p:nvSpPr>
          <p:cNvPr id="2" name="文本框 1"/>
          <p:cNvSpPr txBox="1"/>
          <p:nvPr/>
        </p:nvSpPr>
        <p:spPr>
          <a:xfrm>
            <a:off x="4009390" y="6466205"/>
            <a:ext cx="4419600" cy="368300"/>
          </a:xfrm>
          <a:prstGeom prst="rect">
            <a:avLst/>
          </a:prstGeom>
          <a:noFill/>
        </p:spPr>
        <p:txBody>
          <a:bodyPr wrap="square" rtlCol="0">
            <a:noAutofit/>
          </a:bodyPr>
          <a:lstStyle/>
          <a:p>
            <a:r>
              <a:rPr lang="zh-CN" altLang="en-US" sz="1400" dirty="0"/>
              <a:t>三个阶段（</a:t>
            </a:r>
            <a:r>
              <a:rPr lang="en-US" altLang="zh-CN" sz="1400" dirty="0"/>
              <a:t>3 Stages</a:t>
            </a:r>
            <a:r>
              <a:rPr lang="zh-CN" altLang="en-US" sz="1400" dirty="0"/>
              <a:t>）的超参数汇总表</a:t>
            </a:r>
            <a:endParaRPr lang="zh-CN" altLang="en-US" sz="1400" dirty="0"/>
          </a:p>
        </p:txBody>
      </p:sp>
      <p:sp>
        <p:nvSpPr>
          <p:cNvPr id="9" name="文本框 8"/>
          <p:cNvSpPr txBox="1"/>
          <p:nvPr/>
        </p:nvSpPr>
        <p:spPr>
          <a:xfrm>
            <a:off x="7934960" y="229235"/>
            <a:ext cx="4064000" cy="368300"/>
          </a:xfrm>
          <a:prstGeom prst="rect">
            <a:avLst/>
          </a:prstGeom>
          <a:noFill/>
        </p:spPr>
        <p:txBody>
          <a:bodyPr wrap="square" rtlCol="0">
            <a:spAutoFit/>
          </a:bodyPr>
          <a:p>
            <a:endParaRPr lang="zh-CN" altLang="en-US"/>
          </a:p>
        </p:txBody>
      </p:sp>
      <p:pic>
        <p:nvPicPr>
          <p:cNvPr id="4" name="图片 3"/>
          <p:cNvPicPr>
            <a:picLocks noChangeAspect="1"/>
          </p:cNvPicPr>
          <p:nvPr/>
        </p:nvPicPr>
        <p:blipFill>
          <a:blip r:embed="rId1"/>
          <a:stretch>
            <a:fillRect/>
          </a:stretch>
        </p:blipFill>
        <p:spPr>
          <a:xfrm>
            <a:off x="1424305" y="885825"/>
            <a:ext cx="9236710" cy="5469255"/>
          </a:xfrm>
          <a:prstGeom prst="rect">
            <a:avLst/>
          </a:prstGeom>
          <a:effectLst>
            <a:outerShdw blurRad="38100" dist="381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8646795" cy="583565"/>
          </a:xfrm>
          <a:prstGeom prst="rect">
            <a:avLst/>
          </a:prstGeom>
          <a:noFill/>
        </p:spPr>
        <p:txBody>
          <a:bodyPr wrap="square" rtlCol="0">
            <a:spAutoFit/>
          </a:bodyPr>
          <a:lstStyle/>
          <a:p>
            <a:pPr algn="l"/>
            <a:r>
              <a:rPr lang="en-US" altLang="zh-CN" sz="3200" b="1" dirty="0">
                <a:solidFill>
                  <a:schemeClr val="bg1"/>
                </a:solidFill>
                <a:cs typeface="+mn-ea"/>
                <a:sym typeface="+mn-lt"/>
              </a:rPr>
              <a:t>3.2.5 </a:t>
            </a:r>
            <a:r>
              <a:rPr lang="zh-CN" altLang="en-US" sz="3200" b="1" spc="100" dirty="0">
                <a:solidFill>
                  <a:schemeClr val="bg1"/>
                </a:solidFill>
                <a:cs typeface="+mn-ea"/>
                <a:sym typeface="+mn-lt"/>
              </a:rPr>
              <a:t>文本模态：训练结果的分析与选择</a:t>
            </a:r>
            <a:endParaRPr lang="zh-CN" altLang="en-US" sz="3200" b="1" spc="100" dirty="0">
              <a:solidFill>
                <a:schemeClr val="bg1"/>
              </a:solidFill>
              <a:cs typeface="+mn-ea"/>
              <a:sym typeface="+mn-lt"/>
            </a:endParaRPr>
          </a:p>
        </p:txBody>
      </p:sp>
      <p:sp>
        <p:nvSpPr>
          <p:cNvPr id="2" name="文本框 1"/>
          <p:cNvSpPr txBox="1"/>
          <p:nvPr/>
        </p:nvSpPr>
        <p:spPr>
          <a:xfrm>
            <a:off x="734060" y="2332355"/>
            <a:ext cx="10681335" cy="4395470"/>
          </a:xfrm>
          <a:prstGeom prst="rect">
            <a:avLst/>
          </a:prstGeom>
          <a:noFill/>
        </p:spPr>
        <p:txBody>
          <a:bodyPr wrap="square" rtlCol="0">
            <a:noAutofit/>
          </a:bodyPr>
          <a:lstStyle/>
          <a:p>
            <a:r>
              <a:rPr lang="en-US" altLang="zh-CN" sz="2400" dirty="0"/>
              <a:t>（1</a:t>
            </a:r>
            <a:r>
              <a:rPr lang="zh-CN" altLang="en-US" sz="2400" dirty="0"/>
              <a:t>）本人认为</a:t>
            </a:r>
            <a:r>
              <a:rPr lang="en-US" altLang="zh-CN" sz="2400" dirty="0"/>
              <a:t> </a:t>
            </a:r>
            <a:r>
              <a:rPr lang="en-US" altLang="zh-CN" sz="2400" b="1" dirty="0"/>
              <a:t>Optimized V1 (Stage 2</a:t>
            </a:r>
            <a:r>
              <a:rPr lang="zh-CN" altLang="en-US" sz="2400" b="1" dirty="0"/>
              <a:t>，使用</a:t>
            </a:r>
            <a:r>
              <a:rPr lang="en-US" altLang="zh-CN" sz="2400" b="1" dirty="0"/>
              <a:t>RoBERTa-Large</a:t>
            </a:r>
            <a:r>
              <a:rPr lang="zh-CN" altLang="en-US" sz="2400" b="1" dirty="0"/>
              <a:t>模型架构</a:t>
            </a:r>
            <a:r>
              <a:rPr lang="en-US" altLang="zh-CN" sz="2400" b="1" dirty="0"/>
              <a:t>)</a:t>
            </a:r>
            <a:r>
              <a:rPr lang="en-US" altLang="zh-CN" sz="2400" dirty="0"/>
              <a:t> </a:t>
            </a:r>
            <a:r>
              <a:rPr lang="zh-CN" altLang="en-US" sz="2400" dirty="0"/>
              <a:t>是</a:t>
            </a:r>
            <a:r>
              <a:rPr lang="zh-CN" altLang="en-US" sz="2400" b="1" i="1" dirty="0">
                <a:solidFill>
                  <a:srgbClr val="FF0000"/>
                </a:solidFill>
              </a:rPr>
              <a:t>最佳选择</a:t>
            </a:r>
            <a:endParaRPr lang="zh-CN" altLang="en-US" sz="2400" dirty="0"/>
          </a:p>
          <a:p>
            <a:endParaRPr lang="en-US" altLang="zh-CN" dirty="0"/>
          </a:p>
          <a:p>
            <a:r>
              <a:rPr lang="zh-CN" altLang="en-US" dirty="0"/>
              <a:t>虽然</a:t>
            </a:r>
            <a:r>
              <a:rPr lang="en-US" altLang="zh-CN" dirty="0"/>
              <a:t> Stage 2 </a:t>
            </a:r>
            <a:r>
              <a:rPr lang="zh-CN" altLang="en-US" dirty="0"/>
              <a:t>在训练时长上比</a:t>
            </a:r>
            <a:r>
              <a:rPr lang="en-US" altLang="zh-CN" dirty="0"/>
              <a:t>DistilBERT</a:t>
            </a:r>
            <a:r>
              <a:rPr lang="zh-CN" altLang="en-US" dirty="0"/>
              <a:t>的基础组增加了</a:t>
            </a:r>
            <a:r>
              <a:rPr lang="en-US" altLang="zh-CN" dirty="0"/>
              <a:t> 6 </a:t>
            </a:r>
            <a:r>
              <a:rPr lang="zh-CN" altLang="en-US" dirty="0"/>
              <a:t>倍，但有着下面</a:t>
            </a:r>
            <a:r>
              <a:rPr lang="zh-CN" altLang="en-US" b="1" dirty="0"/>
              <a:t>两个明显的进步</a:t>
            </a:r>
            <a:endParaRPr lang="zh-CN" altLang="en-US" dirty="0"/>
          </a:p>
          <a:p>
            <a:endParaRPr lang="en-US" altLang="zh-CN" dirty="0"/>
          </a:p>
          <a:p>
            <a:r>
              <a:rPr lang="en-US" altLang="zh-CN" dirty="0"/>
              <a:t>·</a:t>
            </a:r>
            <a:r>
              <a:rPr lang="zh-CN" altLang="en-US" b="1" dirty="0"/>
              <a:t>核心类别的召回率提升</a:t>
            </a:r>
            <a:r>
              <a:rPr lang="en-US" altLang="zh-CN" dirty="0"/>
              <a:t>：RoBERTa-Large </a:t>
            </a:r>
            <a:r>
              <a:rPr lang="zh-CN" altLang="en-US" dirty="0"/>
              <a:t>在识别难度较大的</a:t>
            </a:r>
            <a:r>
              <a:rPr lang="en-US" altLang="zh-CN" dirty="0"/>
              <a:t>“</a:t>
            </a:r>
            <a:r>
              <a:rPr lang="zh-CN" altLang="en-US" dirty="0"/>
              <a:t>悲伤</a:t>
            </a:r>
            <a:r>
              <a:rPr lang="en-US" altLang="zh-CN" dirty="0"/>
              <a:t> (Sad)”</a:t>
            </a:r>
            <a:r>
              <a:rPr lang="zh-CN" altLang="en-US" dirty="0"/>
              <a:t>与</a:t>
            </a:r>
            <a:r>
              <a:rPr lang="en-US" altLang="zh-CN" dirty="0"/>
              <a:t>“</a:t>
            </a:r>
            <a:r>
              <a:rPr lang="zh-CN" altLang="en-US" dirty="0"/>
              <a:t>恐惧</a:t>
            </a:r>
            <a:r>
              <a:rPr lang="en-US" altLang="zh-CN" dirty="0"/>
              <a:t> (Fear)”</a:t>
            </a:r>
            <a:r>
              <a:rPr lang="zh-CN" altLang="en-US" dirty="0"/>
              <a:t>维度上，召回率比</a:t>
            </a:r>
            <a:r>
              <a:rPr lang="en-US" altLang="zh-CN" dirty="0"/>
              <a:t> DistilBERT </a:t>
            </a:r>
            <a:r>
              <a:rPr lang="zh-CN" altLang="en-US" b="1" dirty="0"/>
              <a:t>提升了约</a:t>
            </a:r>
            <a:r>
              <a:rPr lang="en-US" altLang="zh-CN" b="1" dirty="0"/>
              <a:t> 11.9%</a:t>
            </a:r>
            <a:r>
              <a:rPr lang="zh-CN" altLang="en-US" dirty="0"/>
              <a:t>。这证明了大模型在处理复杂语义边界时具备</a:t>
            </a:r>
            <a:r>
              <a:rPr lang="zh-CN" altLang="en-US" b="1" dirty="0"/>
              <a:t>更强的敏感度</a:t>
            </a:r>
            <a:r>
              <a:rPr lang="zh-CN" altLang="en-US" dirty="0"/>
              <a:t>。</a:t>
            </a:r>
            <a:endParaRPr lang="zh-CN" altLang="en-US" dirty="0"/>
          </a:p>
          <a:p>
            <a:endParaRPr lang="en-US" altLang="zh-CN" dirty="0"/>
          </a:p>
          <a:p>
            <a:r>
              <a:rPr lang="en-US" altLang="zh-CN" dirty="0"/>
              <a:t>·</a:t>
            </a:r>
            <a:r>
              <a:rPr lang="zh-CN" altLang="en-US" b="1" dirty="0"/>
              <a:t>精准的分类平衡</a:t>
            </a:r>
            <a:r>
              <a:rPr lang="en-US" altLang="zh-CN" dirty="0"/>
              <a:t>：Optimized V1 </a:t>
            </a:r>
            <a:r>
              <a:rPr lang="zh-CN" altLang="en-US" dirty="0"/>
              <a:t>的</a:t>
            </a:r>
            <a:r>
              <a:rPr lang="en-US" altLang="zh-CN" dirty="0"/>
              <a:t> Weighted F1-score </a:t>
            </a:r>
            <a:r>
              <a:rPr lang="zh-CN" altLang="en-US" dirty="0"/>
              <a:t>达到了</a:t>
            </a:r>
            <a:r>
              <a:rPr lang="en-US" altLang="zh-CN" dirty="0"/>
              <a:t> 0.8789</a:t>
            </a:r>
            <a:r>
              <a:rPr lang="zh-CN" altLang="en-US" dirty="0"/>
              <a:t>，这说明模型不仅在样本量大的</a:t>
            </a:r>
            <a:r>
              <a:rPr lang="en-US" altLang="zh-CN" dirty="0"/>
              <a:t>“</a:t>
            </a:r>
            <a:r>
              <a:rPr lang="zh-CN" altLang="en-US" dirty="0"/>
              <a:t>中性</a:t>
            </a:r>
            <a:r>
              <a:rPr lang="en-US" altLang="zh-CN" dirty="0"/>
              <a:t>”</a:t>
            </a:r>
            <a:r>
              <a:rPr lang="zh-CN" altLang="en-US" dirty="0"/>
              <a:t>类上表现好，对</a:t>
            </a:r>
            <a:r>
              <a:rPr lang="en-US" altLang="zh-CN" dirty="0"/>
              <a:t>“</a:t>
            </a:r>
            <a:r>
              <a:rPr lang="zh-CN" altLang="en-US" dirty="0"/>
              <a:t>厌恶</a:t>
            </a:r>
            <a:r>
              <a:rPr lang="en-US" altLang="zh-CN" dirty="0"/>
              <a:t>”</a:t>
            </a:r>
            <a:r>
              <a:rPr lang="zh-CN" altLang="en-US" dirty="0"/>
              <a:t>等小样本类也保持了极高的精确度。</a:t>
            </a:r>
            <a:endParaRPr lang="zh-CN" altLang="en-US" dirty="0"/>
          </a:p>
          <a:p>
            <a:endParaRPr lang="en-US" altLang="zh-CN" dirty="0"/>
          </a:p>
          <a:p>
            <a:endParaRPr lang="en-US" altLang="zh-CN" dirty="0"/>
          </a:p>
          <a:p>
            <a:r>
              <a:rPr lang="zh-CN" altLang="en-US" sz="2000" dirty="0">
                <a:solidFill>
                  <a:srgbClr val="7030A0"/>
                </a:solidFill>
              </a:rPr>
              <a:t>同时也有</a:t>
            </a:r>
            <a:r>
              <a:rPr lang="zh-CN" altLang="en-US" sz="2000" b="1" dirty="0">
                <a:solidFill>
                  <a:srgbClr val="7030A0"/>
                </a:solidFill>
              </a:rPr>
              <a:t>效率的保证</a:t>
            </a:r>
            <a:r>
              <a:rPr lang="zh-CN" altLang="en-US" sz="2000" dirty="0">
                <a:solidFill>
                  <a:srgbClr val="7030A0"/>
                </a:solidFill>
              </a:rPr>
              <a:t>。在推理阶段，</a:t>
            </a:r>
            <a:r>
              <a:rPr lang="en-US" altLang="zh-CN" sz="2000" dirty="0">
                <a:solidFill>
                  <a:srgbClr val="7030A0"/>
                </a:solidFill>
              </a:rPr>
              <a:t>RoBERTa-Large </a:t>
            </a:r>
            <a:r>
              <a:rPr lang="zh-CN" altLang="en-US" sz="2000" dirty="0">
                <a:solidFill>
                  <a:srgbClr val="7030A0"/>
                </a:solidFill>
              </a:rPr>
              <a:t>的单步响应保持在</a:t>
            </a:r>
            <a:r>
              <a:rPr lang="en-US" altLang="zh-CN" sz="2000" dirty="0">
                <a:solidFill>
                  <a:srgbClr val="7030A0"/>
                </a:solidFill>
              </a:rPr>
              <a:t> 100ms </a:t>
            </a:r>
            <a:r>
              <a:rPr lang="zh-CN" altLang="en-US" sz="2000" dirty="0">
                <a:solidFill>
                  <a:srgbClr val="7030A0"/>
                </a:solidFill>
              </a:rPr>
              <a:t>以内，确保了三模态系统在前端演示时的</a:t>
            </a:r>
            <a:r>
              <a:rPr lang="zh-CN" altLang="en-US" sz="2000" b="1" dirty="0">
                <a:solidFill>
                  <a:srgbClr val="7030A0"/>
                </a:solidFill>
              </a:rPr>
              <a:t>实时性</a:t>
            </a:r>
            <a:r>
              <a:rPr lang="zh-CN" altLang="en-US" sz="2000" dirty="0">
                <a:solidFill>
                  <a:srgbClr val="7030A0"/>
                </a:solidFill>
              </a:rPr>
              <a:t>。</a:t>
            </a:r>
            <a:endParaRPr lang="zh-CN" altLang="en-US" sz="2000" dirty="0">
              <a:solidFill>
                <a:srgbClr val="7030A0"/>
              </a:solidFill>
            </a:endParaRPr>
          </a:p>
          <a:p>
            <a:endParaRPr lang="zh-CN" altLang="en-US" sz="2000" dirty="0">
              <a:solidFill>
                <a:srgbClr val="7030A0"/>
              </a:solidFill>
            </a:endParaRPr>
          </a:p>
        </p:txBody>
      </p:sp>
      <p:pic>
        <p:nvPicPr>
          <p:cNvPr id="5" name="图片 4"/>
          <p:cNvPicPr>
            <a:picLocks noChangeAspect="1"/>
          </p:cNvPicPr>
          <p:nvPr/>
        </p:nvPicPr>
        <p:blipFill>
          <a:blip r:embed="rId1"/>
          <a:stretch>
            <a:fillRect/>
          </a:stretch>
        </p:blipFill>
        <p:spPr>
          <a:xfrm>
            <a:off x="493395" y="1181100"/>
            <a:ext cx="10921365" cy="1015365"/>
          </a:xfrm>
          <a:prstGeom prst="rect">
            <a:avLst/>
          </a:prstGeom>
          <a:effectLst>
            <a:outerShdw blurRad="76200" dist="38100" sx="102000" sy="102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8646795" cy="583565"/>
          </a:xfrm>
          <a:prstGeom prst="rect">
            <a:avLst/>
          </a:prstGeom>
          <a:noFill/>
        </p:spPr>
        <p:txBody>
          <a:bodyPr wrap="square" rtlCol="0">
            <a:spAutoFit/>
          </a:bodyPr>
          <a:lstStyle/>
          <a:p>
            <a:pPr algn="l"/>
            <a:r>
              <a:rPr lang="en-US" altLang="zh-CN" sz="3200" b="1" dirty="0">
                <a:solidFill>
                  <a:schemeClr val="bg1"/>
                </a:solidFill>
                <a:cs typeface="+mn-ea"/>
                <a:sym typeface="+mn-lt"/>
              </a:rPr>
              <a:t>3.2.5 </a:t>
            </a:r>
            <a:r>
              <a:rPr lang="zh-CN" altLang="en-US" sz="3200" b="1" spc="100" dirty="0">
                <a:solidFill>
                  <a:schemeClr val="bg1"/>
                </a:solidFill>
                <a:cs typeface="+mn-ea"/>
                <a:sym typeface="+mn-lt"/>
              </a:rPr>
              <a:t>文本模态：训练结果的分析与选择</a:t>
            </a:r>
            <a:endParaRPr lang="zh-CN" altLang="en-US" sz="3200" b="1" spc="100" dirty="0">
              <a:solidFill>
                <a:schemeClr val="bg1"/>
              </a:solidFill>
              <a:cs typeface="+mn-ea"/>
              <a:sym typeface="+mn-lt"/>
            </a:endParaRPr>
          </a:p>
        </p:txBody>
      </p:sp>
      <p:sp>
        <p:nvSpPr>
          <p:cNvPr id="2" name="文本框 1"/>
          <p:cNvSpPr txBox="1"/>
          <p:nvPr/>
        </p:nvSpPr>
        <p:spPr>
          <a:xfrm>
            <a:off x="734060" y="987425"/>
            <a:ext cx="10580370" cy="5588000"/>
          </a:xfrm>
          <a:prstGeom prst="rect">
            <a:avLst/>
          </a:prstGeom>
          <a:noFill/>
        </p:spPr>
        <p:txBody>
          <a:bodyPr wrap="square" rtlCol="0">
            <a:noAutofit/>
          </a:bodyPr>
          <a:lstStyle/>
          <a:p>
            <a:endParaRPr lang="en-US" altLang="zh-CN" sz="1400" dirty="0"/>
          </a:p>
          <a:p>
            <a:r>
              <a:rPr lang="zh-CN" altLang="en-US" sz="2400" b="1" dirty="0"/>
              <a:t>（</a:t>
            </a:r>
            <a:r>
              <a:rPr lang="en-US" altLang="zh-CN" sz="2400" b="1" dirty="0"/>
              <a:t>2</a:t>
            </a:r>
            <a:r>
              <a:rPr lang="zh-CN" altLang="en-US" sz="2400" b="1" dirty="0"/>
              <a:t>）关于</a:t>
            </a:r>
            <a:r>
              <a:rPr lang="en-US" altLang="zh-CN" sz="2400" b="1" dirty="0"/>
              <a:t> Stage 3 (V2) “</a:t>
            </a:r>
            <a:r>
              <a:rPr lang="zh-CN" altLang="en-US" sz="2400" b="1" dirty="0"/>
              <a:t>失败</a:t>
            </a:r>
            <a:r>
              <a:rPr lang="en-US" altLang="zh-CN" sz="2400" b="1" dirty="0"/>
              <a:t>”</a:t>
            </a:r>
            <a:r>
              <a:rPr lang="zh-CN" altLang="en-US" sz="2400" b="1" dirty="0"/>
              <a:t>实验的反思</a:t>
            </a:r>
            <a:endParaRPr lang="zh-CN" altLang="en-US" sz="2400" b="1" dirty="0"/>
          </a:p>
          <a:p>
            <a:endParaRPr lang="en-US" altLang="zh-CN" dirty="0"/>
          </a:p>
          <a:p>
            <a:r>
              <a:rPr lang="en-US" altLang="zh-CN" dirty="0"/>
              <a:t>·</a:t>
            </a:r>
            <a:r>
              <a:rPr lang="zh-CN" altLang="en-US" dirty="0"/>
              <a:t>在</a:t>
            </a:r>
            <a:r>
              <a:rPr lang="en-US" altLang="zh-CN" dirty="0"/>
              <a:t> Stage 3 </a:t>
            </a:r>
            <a:r>
              <a:rPr lang="zh-CN" altLang="en-US" dirty="0"/>
              <a:t>中，我尝试引入了更强的正则化手段（</a:t>
            </a:r>
            <a:r>
              <a:rPr lang="en-US" altLang="zh-CN" dirty="0"/>
              <a:t>Weight Decay </a:t>
            </a:r>
            <a:r>
              <a:rPr lang="zh-CN" altLang="en-US" dirty="0"/>
              <a:t>从</a:t>
            </a:r>
            <a:r>
              <a:rPr lang="en-US" altLang="zh-CN" dirty="0"/>
              <a:t> 0.01 </a:t>
            </a:r>
            <a:r>
              <a:rPr lang="zh-CN" altLang="en-US" dirty="0"/>
              <a:t>提升至</a:t>
            </a:r>
            <a:r>
              <a:rPr lang="en-US" altLang="zh-CN" dirty="0"/>
              <a:t> 0.05</a:t>
            </a:r>
            <a:r>
              <a:rPr lang="zh-CN" altLang="en-US" dirty="0"/>
              <a:t>）以及更低的学习率和余弦退火策略。虽然训练过程长达</a:t>
            </a:r>
            <a:r>
              <a:rPr lang="en-US" altLang="zh-CN" dirty="0"/>
              <a:t> 5.5 </a:t>
            </a:r>
            <a:r>
              <a:rPr lang="zh-CN" altLang="en-US" dirty="0"/>
              <a:t>小时且收敛曲线平滑，但最终准确率反而</a:t>
            </a:r>
            <a:r>
              <a:rPr lang="zh-CN" altLang="en-US" b="1" dirty="0"/>
              <a:t>下降了约</a:t>
            </a:r>
            <a:r>
              <a:rPr lang="en-US" altLang="zh-CN" b="1" dirty="0"/>
              <a:t> 3.3%</a:t>
            </a:r>
            <a:r>
              <a:rPr lang="zh-CN" altLang="en-US" b="1" dirty="0"/>
              <a:t>。</a:t>
            </a:r>
            <a:endParaRPr lang="zh-CN" altLang="en-US" dirty="0"/>
          </a:p>
          <a:p>
            <a:r>
              <a:rPr lang="en-US" altLang="zh-CN" dirty="0"/>
              <a:t>·</a:t>
            </a:r>
            <a:r>
              <a:rPr lang="zh-CN" altLang="en-US" dirty="0"/>
              <a:t>这反映了在</a:t>
            </a:r>
            <a:r>
              <a:rPr lang="en-US" altLang="zh-CN" dirty="0"/>
              <a:t> 1.8 </a:t>
            </a:r>
            <a:r>
              <a:rPr lang="zh-CN" altLang="en-US" dirty="0"/>
              <a:t>万条规模的数据集下，</a:t>
            </a:r>
            <a:r>
              <a:rPr lang="en-US" altLang="zh-CN" dirty="0"/>
              <a:t>RoBERTa-Large </a:t>
            </a:r>
            <a:r>
              <a:rPr lang="zh-CN" altLang="en-US" dirty="0"/>
              <a:t>存在</a:t>
            </a:r>
            <a:r>
              <a:rPr lang="en-US" altLang="zh-CN" b="1" dirty="0"/>
              <a:t>“</a:t>
            </a:r>
            <a:r>
              <a:rPr lang="zh-CN" altLang="en-US" b="1" dirty="0"/>
              <a:t>过度抑制</a:t>
            </a:r>
            <a:r>
              <a:rPr lang="en-US" altLang="zh-CN" b="1" dirty="0"/>
              <a:t>”</a:t>
            </a:r>
            <a:r>
              <a:rPr lang="zh-CN" altLang="en-US" dirty="0"/>
              <a:t>风险。过强的权重衰减导致模型无法充分拟合</a:t>
            </a:r>
            <a:r>
              <a:rPr lang="en-US" altLang="zh-CN" dirty="0"/>
              <a:t> GoEmotions </a:t>
            </a:r>
            <a:r>
              <a:rPr lang="zh-CN" altLang="en-US" dirty="0"/>
              <a:t>数据集中的微弱情感特征，过强的正则化（</a:t>
            </a:r>
            <a:r>
              <a:rPr lang="en-US" altLang="zh-CN" dirty="0"/>
              <a:t>Regularization</a:t>
            </a:r>
            <a:r>
              <a:rPr lang="zh-CN" altLang="en-US" dirty="0"/>
              <a:t>）约束了模型在特定领域的表现，导致其未能达到局部最优解。</a:t>
            </a:r>
            <a:endParaRPr lang="zh-CN" altLang="en-US" dirty="0"/>
          </a:p>
          <a:p>
            <a:r>
              <a:rPr lang="en-US" altLang="zh-CN" dirty="0"/>
              <a:t>·Stage 3 </a:t>
            </a:r>
            <a:r>
              <a:rPr lang="zh-CN" altLang="en-US" dirty="0"/>
              <a:t>的实验提供了宝贵的参数边界参考，说明了</a:t>
            </a:r>
            <a:r>
              <a:rPr lang="en-US" altLang="zh-CN" dirty="0"/>
              <a:t> Stage 2 </a:t>
            </a:r>
            <a:r>
              <a:rPr lang="zh-CN" altLang="en-US" dirty="0"/>
              <a:t>的超参数组合（</a:t>
            </a:r>
            <a:r>
              <a:rPr lang="en-US" altLang="zh-CN" b="1" dirty="0"/>
              <a:t>1e-5 / 0.01</a:t>
            </a:r>
            <a:r>
              <a:rPr lang="zh-CN" altLang="en-US" dirty="0"/>
              <a:t>）正是本任务的</a:t>
            </a:r>
            <a:r>
              <a:rPr lang="en-US" altLang="zh-CN" dirty="0"/>
              <a:t>“</a:t>
            </a:r>
            <a:r>
              <a:rPr lang="zh-CN" altLang="en-US" dirty="0"/>
              <a:t>甜点区</a:t>
            </a:r>
            <a:r>
              <a:rPr lang="en-US" altLang="zh-CN" dirty="0"/>
              <a:t>”</a:t>
            </a:r>
            <a:r>
              <a:rPr lang="zh-CN" altLang="en-US" dirty="0"/>
              <a:t>。</a:t>
            </a:r>
            <a:endParaRPr lang="zh-CN" altLang="en-US" dirty="0"/>
          </a:p>
          <a:p>
            <a:endParaRPr lang="zh-CN" altLang="en-US" dirty="0"/>
          </a:p>
          <a:p>
            <a:endParaRPr lang="zh-CN" altLang="en-US" dirty="0"/>
          </a:p>
          <a:p>
            <a:r>
              <a:rPr lang="zh-CN" altLang="en-US" sz="2400" dirty="0"/>
              <a:t>（</a:t>
            </a:r>
            <a:r>
              <a:rPr lang="en-US" altLang="zh-CN" sz="2400" dirty="0"/>
              <a:t>3</a:t>
            </a:r>
            <a:r>
              <a:rPr lang="zh-CN" altLang="en-US" sz="2400" dirty="0"/>
              <a:t>）最终模型选择：</a:t>
            </a:r>
            <a:r>
              <a:rPr lang="en-US" altLang="zh-CN" sz="2400" b="1" i="1" dirty="0">
                <a:solidFill>
                  <a:srgbClr val="FF0000"/>
                </a:solidFill>
              </a:rPr>
              <a:t>Stage 2 ，RoBERTa-Large</a:t>
            </a:r>
            <a:endParaRPr lang="en-US" altLang="zh-CN" sz="2400" dirty="0"/>
          </a:p>
          <a:p>
            <a:endParaRPr lang="en-US" altLang="zh-CN" dirty="0"/>
          </a:p>
          <a:p>
            <a:r>
              <a:rPr lang="zh-CN" altLang="en-US" dirty="0"/>
              <a:t>最终本人选择封装</a:t>
            </a:r>
            <a:r>
              <a:rPr lang="en-US" altLang="zh-CN" dirty="0"/>
              <a:t> </a:t>
            </a:r>
            <a:r>
              <a:rPr lang="en-US" altLang="zh-CN" b="1" dirty="0"/>
              <a:t>Stage 2 (Optimized V1</a:t>
            </a:r>
            <a:r>
              <a:rPr lang="zh-CN" altLang="en-US" b="1" dirty="0"/>
              <a:t>，使用</a:t>
            </a:r>
            <a:r>
              <a:rPr lang="en-US" altLang="zh-CN" b="1" dirty="0"/>
              <a:t>RoBERTa-Large</a:t>
            </a:r>
            <a:r>
              <a:rPr lang="zh-CN" altLang="en-US" b="1" dirty="0"/>
              <a:t>模型架构</a:t>
            </a:r>
            <a:r>
              <a:rPr lang="en-US" altLang="zh-CN" b="1" dirty="0"/>
              <a:t>)</a:t>
            </a:r>
            <a:r>
              <a:rPr lang="en-US" altLang="zh-CN" dirty="0"/>
              <a:t> </a:t>
            </a:r>
            <a:r>
              <a:rPr lang="zh-CN" altLang="en-US" dirty="0"/>
              <a:t>的权重作为文本模态的核心。它是本人认为在针对该项目在</a:t>
            </a:r>
            <a:r>
              <a:rPr lang="zh-CN" altLang="en-US" b="1" dirty="0"/>
              <a:t>学术研究深度</a:t>
            </a:r>
            <a:r>
              <a:rPr lang="zh-CN" altLang="en-US" dirty="0"/>
              <a:t>（模型规模升级）与</a:t>
            </a:r>
            <a:r>
              <a:rPr lang="zh-CN" altLang="en-US" b="1" dirty="0"/>
              <a:t>工程实用性</a:t>
            </a:r>
            <a:r>
              <a:rPr lang="zh-CN" altLang="en-US" dirty="0"/>
              <a:t>（高准确率）之间的</a:t>
            </a:r>
            <a:r>
              <a:rPr lang="zh-CN" altLang="en-US" b="1" dirty="0"/>
              <a:t>较优平衡</a:t>
            </a:r>
            <a:r>
              <a:rPr lang="zh-CN" altLang="en-US"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5789295" cy="583565"/>
          </a:xfrm>
          <a:prstGeom prst="rect">
            <a:avLst/>
          </a:prstGeom>
          <a:noFill/>
        </p:spPr>
        <p:txBody>
          <a:bodyPr wrap="square" rtlCol="0">
            <a:spAutoFit/>
          </a:bodyPr>
          <a:lstStyle/>
          <a:p>
            <a:r>
              <a:rPr lang="en-US" altLang="zh-CN" sz="3200" b="1" dirty="0">
                <a:solidFill>
                  <a:schemeClr val="bg1"/>
                </a:solidFill>
                <a:cs typeface="+mn-ea"/>
                <a:sym typeface="+mn-lt"/>
              </a:rPr>
              <a:t>4.1 </a:t>
            </a:r>
            <a:r>
              <a:rPr lang="zh-CN" altLang="en-US" sz="3200" b="1" spc="100" dirty="0">
                <a:solidFill>
                  <a:schemeClr val="bg1"/>
                </a:solidFill>
                <a:cs typeface="+mn-ea"/>
                <a:sym typeface="+mn-lt"/>
              </a:rPr>
              <a:t>音频模态模型数据集</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pic>
        <p:nvPicPr>
          <p:cNvPr id="3" name="图片 2" descr="最终融合数据集的标签分布"/>
          <p:cNvPicPr>
            <a:picLocks noChangeAspect="1"/>
          </p:cNvPicPr>
          <p:nvPr/>
        </p:nvPicPr>
        <p:blipFill>
          <a:blip r:embed="rId1"/>
          <a:stretch>
            <a:fillRect/>
          </a:stretch>
        </p:blipFill>
        <p:spPr>
          <a:xfrm>
            <a:off x="0" y="863600"/>
            <a:ext cx="6511925" cy="2934970"/>
          </a:xfrm>
          <a:prstGeom prst="rect">
            <a:avLst/>
          </a:prstGeom>
        </p:spPr>
      </p:pic>
      <p:sp>
        <p:nvSpPr>
          <p:cNvPr id="5" name="文本框 4"/>
          <p:cNvSpPr txBox="1"/>
          <p:nvPr/>
        </p:nvSpPr>
        <p:spPr>
          <a:xfrm>
            <a:off x="9658350" y="1176655"/>
            <a:ext cx="2465070" cy="5093335"/>
          </a:xfrm>
          <a:prstGeom prst="rect">
            <a:avLst/>
          </a:prstGeom>
          <a:noFill/>
        </p:spPr>
        <p:txBody>
          <a:bodyPr wrap="square" rtlCol="0">
            <a:noAutofit/>
          </a:bodyPr>
          <a:lstStyle/>
          <a:p>
            <a:pPr>
              <a:lnSpc>
                <a:spcPct val="150000"/>
              </a:lnSpc>
            </a:pPr>
            <a:r>
              <a:rPr lang="zh-CN" altLang="en-US" sz="2000"/>
              <a:t>融合</a:t>
            </a:r>
            <a:r>
              <a:rPr lang="en-US" altLang="zh-CN" sz="2800" b="1"/>
              <a:t>8</a:t>
            </a:r>
            <a:r>
              <a:rPr lang="zh-CN" altLang="en-US" sz="2000"/>
              <a:t>项数据集，</a:t>
            </a:r>
            <a:endParaRPr lang="zh-CN" altLang="en-US" sz="2000"/>
          </a:p>
          <a:p>
            <a:pPr>
              <a:lnSpc>
                <a:spcPct val="150000"/>
              </a:lnSpc>
            </a:pPr>
            <a:r>
              <a:rPr lang="zh-CN" altLang="en-US" sz="2000"/>
              <a:t>总样本数</a:t>
            </a:r>
            <a:r>
              <a:rPr lang="en-US" altLang="zh-CN" sz="2800" b="1"/>
              <a:t>4.3w+</a:t>
            </a:r>
            <a:r>
              <a:rPr lang="zh-CN" altLang="en-US" sz="2000"/>
              <a:t>，</a:t>
            </a:r>
            <a:endParaRPr lang="zh-CN" altLang="en-US" sz="2000"/>
          </a:p>
          <a:p>
            <a:pPr>
              <a:lnSpc>
                <a:spcPct val="150000"/>
              </a:lnSpc>
            </a:pPr>
            <a:r>
              <a:rPr lang="zh-CN" altLang="en-US" sz="2000"/>
              <a:t>数据集来源：</a:t>
            </a:r>
            <a:endParaRPr lang="zh-CN" altLang="en-US" sz="2000"/>
          </a:p>
          <a:p>
            <a:pPr>
              <a:lnSpc>
                <a:spcPct val="150000"/>
              </a:lnSpc>
            </a:pPr>
            <a:r>
              <a:rPr lang="en-US" altLang="zh-CN" sz="2000"/>
              <a:t>- CREMA-D</a:t>
            </a:r>
            <a:endParaRPr lang="en-US" altLang="zh-CN" sz="2000"/>
          </a:p>
          <a:p>
            <a:pPr>
              <a:lnSpc>
                <a:spcPct val="150000"/>
              </a:lnSpc>
            </a:pPr>
            <a:r>
              <a:rPr lang="en-US" altLang="zh-CN" sz="2000"/>
              <a:t>- EmoDB</a:t>
            </a:r>
            <a:endParaRPr lang="en-US" altLang="zh-CN" sz="2000"/>
          </a:p>
          <a:p>
            <a:pPr>
              <a:lnSpc>
                <a:spcPct val="150000"/>
              </a:lnSpc>
            </a:pPr>
            <a:r>
              <a:rPr lang="en-US" altLang="zh-CN" sz="2000"/>
              <a:t>- ESD</a:t>
            </a:r>
            <a:endParaRPr lang="en-US" altLang="zh-CN" sz="2000"/>
          </a:p>
          <a:p>
            <a:pPr>
              <a:lnSpc>
                <a:spcPct val="150000"/>
              </a:lnSpc>
            </a:pPr>
            <a:r>
              <a:rPr lang="en-US" altLang="zh-CN" sz="2000"/>
              <a:t>- JL_Corpus</a:t>
            </a:r>
            <a:endParaRPr lang="en-US" altLang="zh-CN" sz="2000"/>
          </a:p>
          <a:p>
            <a:pPr>
              <a:lnSpc>
                <a:spcPct val="150000"/>
              </a:lnSpc>
            </a:pPr>
            <a:r>
              <a:rPr lang="en-US" altLang="zh-CN" sz="2000"/>
              <a:t>- MELD</a:t>
            </a:r>
            <a:endParaRPr lang="en-US" altLang="zh-CN" sz="2000"/>
          </a:p>
          <a:p>
            <a:pPr>
              <a:lnSpc>
                <a:spcPct val="150000"/>
              </a:lnSpc>
            </a:pPr>
            <a:r>
              <a:rPr lang="en-US" altLang="zh-CN" sz="2000"/>
              <a:t>- RAVDESS</a:t>
            </a:r>
            <a:endParaRPr lang="en-US" altLang="zh-CN" sz="2000"/>
          </a:p>
          <a:p>
            <a:pPr>
              <a:lnSpc>
                <a:spcPct val="150000"/>
              </a:lnSpc>
            </a:pPr>
            <a:r>
              <a:rPr lang="en-US" altLang="zh-CN" sz="2000"/>
              <a:t>- SAVEE</a:t>
            </a:r>
            <a:endParaRPr lang="en-US" altLang="zh-CN" sz="2000"/>
          </a:p>
          <a:p>
            <a:pPr>
              <a:lnSpc>
                <a:spcPct val="150000"/>
              </a:lnSpc>
            </a:pPr>
            <a:r>
              <a:rPr lang="en-US" altLang="zh-CN" sz="2000"/>
              <a:t>- TESS</a:t>
            </a:r>
            <a:endParaRPr lang="en-US" altLang="zh-CN" sz="2000"/>
          </a:p>
        </p:txBody>
      </p:sp>
      <p:pic>
        <p:nvPicPr>
          <p:cNvPr id="2" name="图片 1" descr="v3_source_emotion_stack"/>
          <p:cNvPicPr>
            <a:picLocks noChangeAspect="1"/>
          </p:cNvPicPr>
          <p:nvPr/>
        </p:nvPicPr>
        <p:blipFill>
          <a:blip r:embed="rId2"/>
          <a:stretch>
            <a:fillRect/>
          </a:stretch>
        </p:blipFill>
        <p:spPr>
          <a:xfrm>
            <a:off x="0" y="3777615"/>
            <a:ext cx="5380355" cy="3075305"/>
          </a:xfrm>
          <a:prstGeom prst="rect">
            <a:avLst/>
          </a:prstGeom>
        </p:spPr>
      </p:pic>
      <p:pic>
        <p:nvPicPr>
          <p:cNvPr id="4" name="图片 3" descr="v3_source_distribution"/>
          <p:cNvPicPr>
            <a:picLocks noChangeAspect="1"/>
          </p:cNvPicPr>
          <p:nvPr/>
        </p:nvPicPr>
        <p:blipFill>
          <a:blip r:embed="rId3"/>
          <a:stretch>
            <a:fillRect/>
          </a:stretch>
        </p:blipFill>
        <p:spPr>
          <a:xfrm>
            <a:off x="6511290" y="848995"/>
            <a:ext cx="2937510" cy="2950210"/>
          </a:xfrm>
          <a:prstGeom prst="rect">
            <a:avLst/>
          </a:prstGeom>
        </p:spPr>
      </p:pic>
      <p:pic>
        <p:nvPicPr>
          <p:cNvPr id="6" name="图片 5" descr="v3_spectrogram_samples"/>
          <p:cNvPicPr>
            <a:picLocks noChangeAspect="1"/>
          </p:cNvPicPr>
          <p:nvPr/>
        </p:nvPicPr>
        <p:blipFill>
          <a:blip r:embed="rId4"/>
          <a:stretch>
            <a:fillRect/>
          </a:stretch>
        </p:blipFill>
        <p:spPr>
          <a:xfrm>
            <a:off x="5380355" y="3798570"/>
            <a:ext cx="4068445" cy="3058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5789295" cy="583565"/>
          </a:xfrm>
          <a:prstGeom prst="rect">
            <a:avLst/>
          </a:prstGeom>
          <a:noFill/>
        </p:spPr>
        <p:txBody>
          <a:bodyPr wrap="square" rtlCol="0">
            <a:spAutoFit/>
          </a:bodyPr>
          <a:lstStyle/>
          <a:p>
            <a:r>
              <a:rPr lang="en-US" altLang="zh-CN" sz="3200" b="1" dirty="0">
                <a:solidFill>
                  <a:schemeClr val="bg1"/>
                </a:solidFill>
                <a:cs typeface="+mn-ea"/>
                <a:sym typeface="+mn-lt"/>
              </a:rPr>
              <a:t>4.2 </a:t>
            </a:r>
            <a:r>
              <a:rPr lang="zh-CN" altLang="en-US" sz="3200" b="1" spc="100" dirty="0">
                <a:solidFill>
                  <a:schemeClr val="bg1"/>
                </a:solidFill>
                <a:cs typeface="+mn-ea"/>
                <a:sym typeface="+mn-lt"/>
              </a:rPr>
              <a:t>音频模态最终模型架构</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pic>
        <p:nvPicPr>
          <p:cNvPr id="6" name="图片 5" descr="audio模型流程图-横向"/>
          <p:cNvPicPr>
            <a:picLocks noChangeAspect="1"/>
          </p:cNvPicPr>
          <p:nvPr/>
        </p:nvPicPr>
        <p:blipFill>
          <a:blip r:embed="rId1"/>
          <a:stretch>
            <a:fillRect/>
          </a:stretch>
        </p:blipFill>
        <p:spPr>
          <a:xfrm>
            <a:off x="0" y="829310"/>
            <a:ext cx="12192000" cy="6028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6774180" cy="583565"/>
          </a:xfrm>
          <a:prstGeom prst="rect">
            <a:avLst/>
          </a:prstGeom>
          <a:noFill/>
        </p:spPr>
        <p:txBody>
          <a:bodyPr wrap="square" rtlCol="0">
            <a:spAutoFit/>
          </a:bodyPr>
          <a:lstStyle/>
          <a:p>
            <a:pPr algn="l"/>
            <a:r>
              <a:rPr lang="en-US" altLang="zh-CN" sz="3200" b="1" dirty="0">
                <a:solidFill>
                  <a:schemeClr val="bg1"/>
                </a:solidFill>
                <a:cs typeface="+mn-ea"/>
                <a:sym typeface="+mn-lt"/>
              </a:rPr>
              <a:t>4.3 </a:t>
            </a:r>
            <a:r>
              <a:rPr lang="zh-CN" altLang="en-US" sz="3200" b="1" spc="100" dirty="0">
                <a:solidFill>
                  <a:schemeClr val="bg1"/>
                </a:solidFill>
                <a:cs typeface="+mn-ea"/>
                <a:sym typeface="+mn-lt"/>
              </a:rPr>
              <a:t>音频模态模型迭代优化日志</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pic>
        <p:nvPicPr>
          <p:cNvPr id="2" name="图片 1" descr="confusion_matrix_wider"/>
          <p:cNvPicPr>
            <a:picLocks noChangeAspect="1"/>
          </p:cNvPicPr>
          <p:nvPr/>
        </p:nvPicPr>
        <p:blipFill>
          <a:blip r:embed="rId1"/>
          <a:stretch>
            <a:fillRect/>
          </a:stretch>
        </p:blipFill>
        <p:spPr>
          <a:xfrm>
            <a:off x="5230495" y="855980"/>
            <a:ext cx="2846705" cy="2278380"/>
          </a:xfrm>
          <a:prstGeom prst="rect">
            <a:avLst/>
          </a:prstGeom>
        </p:spPr>
      </p:pic>
      <p:pic>
        <p:nvPicPr>
          <p:cNvPr id="3" name="图片 2" descr="confusion_matrix_baseline"/>
          <p:cNvPicPr>
            <a:picLocks noChangeAspect="1"/>
          </p:cNvPicPr>
          <p:nvPr/>
        </p:nvPicPr>
        <p:blipFill>
          <a:blip r:embed="rId2"/>
          <a:stretch>
            <a:fillRect/>
          </a:stretch>
        </p:blipFill>
        <p:spPr>
          <a:xfrm>
            <a:off x="0" y="855980"/>
            <a:ext cx="2676525" cy="2277745"/>
          </a:xfrm>
          <a:prstGeom prst="rect">
            <a:avLst/>
          </a:prstGeom>
        </p:spPr>
      </p:pic>
      <p:pic>
        <p:nvPicPr>
          <p:cNvPr id="4" name="图片 3" descr="confusion_matrix_balanced"/>
          <p:cNvPicPr>
            <a:picLocks noChangeAspect="1"/>
          </p:cNvPicPr>
          <p:nvPr/>
        </p:nvPicPr>
        <p:blipFill>
          <a:blip r:embed="rId3"/>
          <a:stretch>
            <a:fillRect/>
          </a:stretch>
        </p:blipFill>
        <p:spPr>
          <a:xfrm>
            <a:off x="2676525" y="855980"/>
            <a:ext cx="2553970" cy="2278380"/>
          </a:xfrm>
          <a:prstGeom prst="rect">
            <a:avLst/>
          </a:prstGeom>
        </p:spPr>
      </p:pic>
      <p:pic>
        <p:nvPicPr>
          <p:cNvPr id="5" name="图片 4" descr="confusion_matrix_smooth"/>
          <p:cNvPicPr>
            <a:picLocks noChangeAspect="1"/>
          </p:cNvPicPr>
          <p:nvPr/>
        </p:nvPicPr>
        <p:blipFill>
          <a:blip r:embed="rId4"/>
          <a:stretch>
            <a:fillRect/>
          </a:stretch>
        </p:blipFill>
        <p:spPr>
          <a:xfrm>
            <a:off x="8077200" y="868045"/>
            <a:ext cx="2832735" cy="2266315"/>
          </a:xfrm>
          <a:prstGeom prst="rect">
            <a:avLst/>
          </a:prstGeom>
        </p:spPr>
      </p:pic>
      <p:pic>
        <p:nvPicPr>
          <p:cNvPr id="6" name="图片 5" descr="confusion_matrix_v3_debug"/>
          <p:cNvPicPr>
            <a:picLocks noChangeAspect="1"/>
          </p:cNvPicPr>
          <p:nvPr/>
        </p:nvPicPr>
        <p:blipFill>
          <a:blip r:embed="rId5"/>
          <a:stretch>
            <a:fillRect/>
          </a:stretch>
        </p:blipFill>
        <p:spPr>
          <a:xfrm>
            <a:off x="0" y="3874770"/>
            <a:ext cx="2691765" cy="2243455"/>
          </a:xfrm>
          <a:prstGeom prst="rect">
            <a:avLst/>
          </a:prstGeom>
        </p:spPr>
      </p:pic>
      <p:pic>
        <p:nvPicPr>
          <p:cNvPr id="7" name="图片 6" descr="confusion_matrix_v3"/>
          <p:cNvPicPr>
            <a:picLocks noChangeAspect="1"/>
          </p:cNvPicPr>
          <p:nvPr/>
        </p:nvPicPr>
        <p:blipFill>
          <a:blip r:embed="rId6"/>
          <a:stretch>
            <a:fillRect/>
          </a:stretch>
        </p:blipFill>
        <p:spPr>
          <a:xfrm>
            <a:off x="2691765" y="3874770"/>
            <a:ext cx="2703830" cy="2253615"/>
          </a:xfrm>
          <a:prstGeom prst="rect">
            <a:avLst/>
          </a:prstGeom>
        </p:spPr>
      </p:pic>
      <p:pic>
        <p:nvPicPr>
          <p:cNvPr id="8" name="图片 7" descr="confusion_matrix_v3_1"/>
          <p:cNvPicPr>
            <a:picLocks noChangeAspect="1"/>
          </p:cNvPicPr>
          <p:nvPr/>
        </p:nvPicPr>
        <p:blipFill>
          <a:blip r:embed="rId7"/>
          <a:stretch>
            <a:fillRect/>
          </a:stretch>
        </p:blipFill>
        <p:spPr>
          <a:xfrm>
            <a:off x="5395595" y="3874770"/>
            <a:ext cx="2715260" cy="2262505"/>
          </a:xfrm>
          <a:prstGeom prst="rect">
            <a:avLst/>
          </a:prstGeom>
        </p:spPr>
      </p:pic>
      <p:sp>
        <p:nvSpPr>
          <p:cNvPr id="9" name="文本框 8"/>
          <p:cNvSpPr txBox="1"/>
          <p:nvPr/>
        </p:nvSpPr>
        <p:spPr>
          <a:xfrm>
            <a:off x="8310880" y="3677285"/>
            <a:ext cx="3796665" cy="2657475"/>
          </a:xfrm>
          <a:prstGeom prst="rect">
            <a:avLst/>
          </a:prstGeom>
          <a:noFill/>
        </p:spPr>
        <p:txBody>
          <a:bodyPr wrap="square" rtlCol="0">
            <a:noAutofit/>
          </a:bodyPr>
          <a:lstStyle/>
          <a:p>
            <a:pPr>
              <a:lnSpc>
                <a:spcPct val="120000"/>
              </a:lnSpc>
            </a:pPr>
            <a:r>
              <a:rPr lang="zh-CN" altLang="en-US" sz="2400"/>
              <a:t>训练中的</a:t>
            </a:r>
            <a:r>
              <a:rPr lang="en-US" altLang="zh-CN" sz="2400" b="1"/>
              <a:t>“</a:t>
            </a:r>
            <a:r>
              <a:rPr lang="zh-CN" altLang="en-US" sz="3200" b="1"/>
              <a:t>异常</a:t>
            </a:r>
            <a:r>
              <a:rPr lang="en-US" altLang="zh-CN" sz="2400" b="1"/>
              <a:t>”</a:t>
            </a:r>
            <a:r>
              <a:rPr lang="zh-CN" altLang="en-US" sz="2400"/>
              <a:t>分析：</a:t>
            </a:r>
            <a:endParaRPr lang="zh-CN" altLang="en-US" sz="2400"/>
          </a:p>
          <a:p>
            <a:pPr>
              <a:lnSpc>
                <a:spcPct val="120000"/>
              </a:lnSpc>
            </a:pPr>
            <a:r>
              <a:rPr lang="en-US" altLang="zh-CN" sz="2400"/>
              <a:t>1</a:t>
            </a:r>
            <a:r>
              <a:rPr lang="zh-CN" altLang="en-US" sz="2400"/>
              <a:t>、</a:t>
            </a:r>
            <a:r>
              <a:rPr lang="en-US" altLang="zh-CN" sz="2400"/>
              <a:t>Train Acc &lt; Val Acc</a:t>
            </a:r>
            <a:endParaRPr lang="zh-CN" altLang="en-US" sz="2400"/>
          </a:p>
          <a:p>
            <a:pPr>
              <a:lnSpc>
                <a:spcPct val="120000"/>
              </a:lnSpc>
            </a:pPr>
            <a:r>
              <a:rPr lang="en-US" altLang="zh-CN" sz="2400"/>
              <a:t>2</a:t>
            </a:r>
            <a:r>
              <a:rPr lang="zh-CN" altLang="en-US" sz="2400"/>
              <a:t>、准确率悖论</a:t>
            </a:r>
            <a:endParaRPr lang="zh-CN" altLang="en-US" sz="2400"/>
          </a:p>
          <a:p>
            <a:pPr>
              <a:lnSpc>
                <a:spcPct val="120000"/>
              </a:lnSpc>
            </a:pPr>
            <a:r>
              <a:rPr lang="en-US" altLang="zh-CN" sz="2400"/>
              <a:t>3</a:t>
            </a:r>
            <a:r>
              <a:rPr lang="zh-CN" altLang="en-US" sz="2400"/>
              <a:t>、直接融合模型崩塌</a:t>
            </a:r>
            <a:endParaRPr lang="zh-CN" altLang="en-US" sz="2400"/>
          </a:p>
          <a:p>
            <a:pPr>
              <a:lnSpc>
                <a:spcPct val="120000"/>
              </a:lnSpc>
            </a:pPr>
            <a:r>
              <a:rPr lang="en-US" altLang="zh-CN" sz="2400"/>
              <a:t>4</a:t>
            </a:r>
            <a:r>
              <a:rPr lang="zh-CN" altLang="en-US" sz="2400"/>
              <a:t>、相同超参数，结果迥异</a:t>
            </a:r>
            <a:endParaRPr lang="zh-CN" altLang="en-US" sz="2400"/>
          </a:p>
          <a:p>
            <a:pPr>
              <a:lnSpc>
                <a:spcPct val="120000"/>
              </a:lnSpc>
            </a:pPr>
            <a:r>
              <a:rPr lang="en-US" altLang="zh-CN" sz="2400"/>
              <a:t>......</a:t>
            </a:r>
            <a:endParaRPr lang="zh-CN" altLang="en-US" sz="2400"/>
          </a:p>
          <a:p>
            <a:endParaRPr lang="en-US" altLang="zh-CN"/>
          </a:p>
          <a:p>
            <a:endParaRPr lang="en-US" altLang="zh-CN"/>
          </a:p>
        </p:txBody>
      </p:sp>
      <p:sp>
        <p:nvSpPr>
          <p:cNvPr id="10" name="文本框 9"/>
          <p:cNvSpPr txBox="1"/>
          <p:nvPr/>
        </p:nvSpPr>
        <p:spPr>
          <a:xfrm>
            <a:off x="455295" y="3263265"/>
            <a:ext cx="1628775" cy="368300"/>
          </a:xfrm>
          <a:prstGeom prst="rect">
            <a:avLst/>
          </a:prstGeom>
          <a:noFill/>
        </p:spPr>
        <p:txBody>
          <a:bodyPr wrap="square" rtlCol="0">
            <a:spAutoFit/>
          </a:bodyPr>
          <a:lstStyle/>
          <a:p>
            <a:r>
              <a:rPr lang="en-US" altLang="zh-CN"/>
              <a:t>v2_baseline</a:t>
            </a:r>
            <a:endParaRPr lang="en-US" altLang="zh-CN"/>
          </a:p>
        </p:txBody>
      </p:sp>
      <p:sp>
        <p:nvSpPr>
          <p:cNvPr id="11" name="文本框 10"/>
          <p:cNvSpPr txBox="1"/>
          <p:nvPr/>
        </p:nvSpPr>
        <p:spPr>
          <a:xfrm>
            <a:off x="3051175" y="3294380"/>
            <a:ext cx="1628775" cy="368300"/>
          </a:xfrm>
          <a:prstGeom prst="rect">
            <a:avLst/>
          </a:prstGeom>
          <a:noFill/>
        </p:spPr>
        <p:txBody>
          <a:bodyPr wrap="square" rtlCol="0">
            <a:spAutoFit/>
          </a:bodyPr>
          <a:lstStyle/>
          <a:p>
            <a:r>
              <a:rPr lang="en-US" altLang="zh-CN"/>
              <a:t>v2_balanced</a:t>
            </a:r>
            <a:endParaRPr lang="en-US" altLang="zh-CN"/>
          </a:p>
        </p:txBody>
      </p:sp>
      <p:sp>
        <p:nvSpPr>
          <p:cNvPr id="12" name="文本框 11"/>
          <p:cNvSpPr txBox="1"/>
          <p:nvPr/>
        </p:nvSpPr>
        <p:spPr>
          <a:xfrm>
            <a:off x="5799455" y="3302000"/>
            <a:ext cx="1708785" cy="368300"/>
          </a:xfrm>
          <a:prstGeom prst="rect">
            <a:avLst/>
          </a:prstGeom>
          <a:noFill/>
        </p:spPr>
        <p:txBody>
          <a:bodyPr wrap="square" rtlCol="0">
            <a:spAutoFit/>
          </a:bodyPr>
          <a:lstStyle/>
          <a:p>
            <a:r>
              <a:rPr lang="en-US" altLang="zh-CN"/>
              <a:t>v2_wider</a:t>
            </a:r>
            <a:endParaRPr lang="en-US" altLang="zh-CN"/>
          </a:p>
        </p:txBody>
      </p:sp>
      <p:sp>
        <p:nvSpPr>
          <p:cNvPr id="13" name="文本框 12"/>
          <p:cNvSpPr txBox="1"/>
          <p:nvPr/>
        </p:nvSpPr>
        <p:spPr>
          <a:xfrm>
            <a:off x="8755380" y="3302000"/>
            <a:ext cx="2501265" cy="368300"/>
          </a:xfrm>
          <a:prstGeom prst="rect">
            <a:avLst/>
          </a:prstGeom>
          <a:noFill/>
        </p:spPr>
        <p:txBody>
          <a:bodyPr wrap="square" rtlCol="0">
            <a:spAutoFit/>
          </a:bodyPr>
          <a:lstStyle/>
          <a:p>
            <a:r>
              <a:rPr lang="en-US" altLang="zh-CN"/>
              <a:t>v2_smooth</a:t>
            </a:r>
            <a:endParaRPr lang="en-US" altLang="zh-CN"/>
          </a:p>
        </p:txBody>
      </p:sp>
      <p:sp>
        <p:nvSpPr>
          <p:cNvPr id="14" name="文本框 13"/>
          <p:cNvSpPr txBox="1"/>
          <p:nvPr/>
        </p:nvSpPr>
        <p:spPr>
          <a:xfrm>
            <a:off x="643255" y="6273800"/>
            <a:ext cx="1440815" cy="368300"/>
          </a:xfrm>
          <a:prstGeom prst="rect">
            <a:avLst/>
          </a:prstGeom>
          <a:noFill/>
        </p:spPr>
        <p:txBody>
          <a:bodyPr wrap="square" rtlCol="0">
            <a:spAutoFit/>
          </a:bodyPr>
          <a:lstStyle/>
          <a:p>
            <a:r>
              <a:rPr lang="en-US" altLang="zh-CN"/>
              <a:t>v3_debug</a:t>
            </a:r>
            <a:endParaRPr lang="en-US" altLang="zh-CN"/>
          </a:p>
        </p:txBody>
      </p:sp>
      <p:sp>
        <p:nvSpPr>
          <p:cNvPr id="15" name="文本框 14"/>
          <p:cNvSpPr txBox="1"/>
          <p:nvPr/>
        </p:nvSpPr>
        <p:spPr>
          <a:xfrm>
            <a:off x="3401695" y="6273800"/>
            <a:ext cx="1983105" cy="368300"/>
          </a:xfrm>
          <a:prstGeom prst="rect">
            <a:avLst/>
          </a:prstGeom>
          <a:noFill/>
        </p:spPr>
        <p:txBody>
          <a:bodyPr wrap="square" rtlCol="0">
            <a:spAutoFit/>
          </a:bodyPr>
          <a:lstStyle/>
          <a:p>
            <a:r>
              <a:rPr lang="en-US" altLang="zh-CN"/>
              <a:t>v3_0</a:t>
            </a:r>
            <a:endParaRPr lang="en-US" altLang="zh-CN"/>
          </a:p>
        </p:txBody>
      </p:sp>
      <p:sp>
        <p:nvSpPr>
          <p:cNvPr id="16" name="文本框 15"/>
          <p:cNvSpPr txBox="1"/>
          <p:nvPr/>
        </p:nvSpPr>
        <p:spPr>
          <a:xfrm>
            <a:off x="5384800" y="6289675"/>
            <a:ext cx="4064000" cy="368300"/>
          </a:xfrm>
          <a:prstGeom prst="rect">
            <a:avLst/>
          </a:prstGeom>
          <a:noFill/>
        </p:spPr>
        <p:txBody>
          <a:bodyPr wrap="square" rtlCol="0">
            <a:spAutoFit/>
          </a:bodyPr>
          <a:lstStyle/>
          <a:p>
            <a:r>
              <a:rPr lang="en-US" altLang="zh-CN"/>
              <a:t>v3_1</a:t>
            </a:r>
            <a:r>
              <a:rPr lang="zh-CN" altLang="en-US"/>
              <a:t>（最终部署模型）</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6435090" cy="583565"/>
          </a:xfrm>
          <a:prstGeom prst="rect">
            <a:avLst/>
          </a:prstGeom>
          <a:noFill/>
        </p:spPr>
        <p:txBody>
          <a:bodyPr wrap="none" rtlCol="0">
            <a:spAutoFit/>
          </a:bodyPr>
          <a:lstStyle/>
          <a:p>
            <a:r>
              <a:rPr lang="en-US" altLang="zh-CN" sz="3200" b="1" dirty="0">
                <a:solidFill>
                  <a:schemeClr val="bg1"/>
                </a:solidFill>
                <a:cs typeface="+mn-ea"/>
                <a:sym typeface="+mn-lt"/>
              </a:rPr>
              <a:t>5.1 </a:t>
            </a:r>
            <a:r>
              <a:rPr lang="zh-CN" altLang="en-US" sz="3200" b="1" spc="100" dirty="0">
                <a:solidFill>
                  <a:schemeClr val="bg1"/>
                </a:solidFill>
                <a:cs typeface="+mn-ea"/>
                <a:sym typeface="+mn-lt"/>
              </a:rPr>
              <a:t>多模态融合</a:t>
            </a:r>
            <a:r>
              <a:rPr lang="en-US" altLang="zh-CN" sz="3200" b="1" spc="100" dirty="0">
                <a:solidFill>
                  <a:schemeClr val="bg1"/>
                </a:solidFill>
                <a:cs typeface="+mn-ea"/>
                <a:sym typeface="+mn-lt"/>
              </a:rPr>
              <a:t>——</a:t>
            </a:r>
            <a:r>
              <a:rPr lang="zh-CN" altLang="en-US" sz="3200" b="1" spc="100" dirty="0">
                <a:solidFill>
                  <a:schemeClr val="bg1"/>
                </a:solidFill>
                <a:cs typeface="+mn-ea"/>
                <a:sym typeface="+mn-lt"/>
              </a:rPr>
              <a:t>决策融合尝试</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 name="文本框 1"/>
          <p:cNvSpPr txBox="1"/>
          <p:nvPr/>
        </p:nvSpPr>
        <p:spPr>
          <a:xfrm>
            <a:off x="484505" y="1189355"/>
            <a:ext cx="9137650" cy="1124585"/>
          </a:xfrm>
          <a:prstGeom prst="rect">
            <a:avLst/>
          </a:prstGeom>
          <a:noFill/>
        </p:spPr>
        <p:txBody>
          <a:bodyPr wrap="square" rtlCol="0">
            <a:spAutoFit/>
          </a:bodyPr>
          <a:lstStyle/>
          <a:p>
            <a:pPr>
              <a:lnSpc>
                <a:spcPct val="140000"/>
              </a:lnSpc>
            </a:pPr>
            <a:r>
              <a:rPr lang="zh-CN" altLang="en-US" sz="2400" b="1"/>
              <a:t>多模态融合</a:t>
            </a:r>
            <a:r>
              <a:rPr lang="zh-CN" altLang="en-US"/>
              <a:t>，常见分类为早期（特征）融合，后期（决策）融以及混合（多层）融合。</a:t>
            </a:r>
            <a:endParaRPr lang="zh-CN" altLang="en-US"/>
          </a:p>
          <a:p>
            <a:pPr>
              <a:lnSpc>
                <a:spcPct val="140000"/>
              </a:lnSpc>
            </a:pPr>
            <a:r>
              <a:rPr lang="zh-CN" altLang="en-US" sz="2400" b="1">
                <a:sym typeface="+mn-ea"/>
              </a:rPr>
              <a:t>决策融合</a:t>
            </a:r>
            <a:r>
              <a:rPr lang="zh-CN" altLang="en-US">
                <a:sym typeface="+mn-ea"/>
              </a:rPr>
              <a:t>：各模态独立建模，聚合决策结果。</a:t>
            </a:r>
            <a:endParaRPr lang="zh-CN" altLang="en-US"/>
          </a:p>
        </p:txBody>
      </p:sp>
      <p:pic>
        <p:nvPicPr>
          <p:cNvPr id="4" name="图片 3" descr="三元热力图"/>
          <p:cNvPicPr>
            <a:picLocks noChangeAspect="1"/>
          </p:cNvPicPr>
          <p:nvPr/>
        </p:nvPicPr>
        <p:blipFill>
          <a:blip r:embed="rId1"/>
          <a:stretch>
            <a:fillRect/>
          </a:stretch>
        </p:blipFill>
        <p:spPr>
          <a:xfrm>
            <a:off x="0" y="2495550"/>
            <a:ext cx="3876040" cy="3693795"/>
          </a:xfrm>
          <a:prstGeom prst="rect">
            <a:avLst/>
          </a:prstGeom>
        </p:spPr>
      </p:pic>
      <p:pic>
        <p:nvPicPr>
          <p:cNvPr id="5" name="图片 4" descr="混淆矩阵_固定参数"/>
          <p:cNvPicPr>
            <a:picLocks noChangeAspect="1"/>
          </p:cNvPicPr>
          <p:nvPr/>
        </p:nvPicPr>
        <p:blipFill>
          <a:blip r:embed="rId2"/>
          <a:stretch>
            <a:fillRect/>
          </a:stretch>
        </p:blipFill>
        <p:spPr>
          <a:xfrm>
            <a:off x="3876040" y="2495550"/>
            <a:ext cx="3883660" cy="3693795"/>
          </a:xfrm>
          <a:prstGeom prst="rect">
            <a:avLst/>
          </a:prstGeom>
        </p:spPr>
      </p:pic>
      <p:sp>
        <p:nvSpPr>
          <p:cNvPr id="6" name="文本框 5"/>
          <p:cNvSpPr txBox="1"/>
          <p:nvPr/>
        </p:nvSpPr>
        <p:spPr>
          <a:xfrm>
            <a:off x="7759700" y="2230755"/>
            <a:ext cx="4432300" cy="4503420"/>
          </a:xfrm>
          <a:prstGeom prst="rect">
            <a:avLst/>
          </a:prstGeom>
          <a:noFill/>
        </p:spPr>
        <p:txBody>
          <a:bodyPr wrap="square" rtlCol="0">
            <a:noAutofit/>
          </a:bodyPr>
          <a:lstStyle/>
          <a:p>
            <a:r>
              <a:rPr lang="zh-CN" altLang="en-US"/>
              <a:t>采取方法：</a:t>
            </a:r>
            <a:r>
              <a:rPr lang="zh-CN" altLang="en-US" b="1"/>
              <a:t>全参数网格搜索</a:t>
            </a:r>
            <a:r>
              <a:rPr lang="zh-CN" altLang="en-US"/>
              <a:t>的权重优化</a:t>
            </a:r>
            <a:endParaRPr lang="zh-CN" altLang="en-US"/>
          </a:p>
          <a:p>
            <a:r>
              <a:rPr lang="zh-CN" altLang="en-US"/>
              <a:t>暂存结果提高测试效率；</a:t>
            </a:r>
            <a:endParaRPr lang="zh-CN" altLang="en-US"/>
          </a:p>
          <a:p>
            <a:r>
              <a:rPr lang="zh-CN" altLang="en-US"/>
              <a:t>测试集验证确保严谨性。</a:t>
            </a:r>
            <a:endParaRPr lang="zh-CN" altLang="en-US"/>
          </a:p>
          <a:p>
            <a:endParaRPr lang="zh-CN" altLang="en-US"/>
          </a:p>
          <a:p>
            <a:r>
              <a:rPr lang="zh-CN" altLang="en-US"/>
              <a:t>成果分析：</a:t>
            </a:r>
            <a:endParaRPr lang="zh-CN" altLang="en-US"/>
          </a:p>
          <a:p>
            <a:r>
              <a:rPr lang="en-US" altLang="zh-CN"/>
              <a:t>MELD </a:t>
            </a:r>
            <a:r>
              <a:rPr lang="zh-CN" altLang="en-US"/>
              <a:t>数据集上最优权重</a:t>
            </a:r>
            <a:endParaRPr lang="zh-CN" altLang="en-US"/>
          </a:p>
          <a:p>
            <a:r>
              <a:rPr lang="en-US" altLang="zh-CN"/>
              <a:t>w_a=0.28</a:t>
            </a:r>
            <a:r>
              <a:rPr lang="zh-CN" altLang="en-US"/>
              <a:t>，</a:t>
            </a:r>
            <a:r>
              <a:rPr lang="en-US" altLang="zh-CN"/>
              <a:t>w_t=0.66</a:t>
            </a:r>
            <a:r>
              <a:rPr lang="zh-CN" altLang="en-US"/>
              <a:t>，</a:t>
            </a:r>
            <a:r>
              <a:rPr lang="en-US" altLang="zh-CN"/>
              <a:t>w_v=0.06</a:t>
            </a:r>
            <a:r>
              <a:rPr lang="zh-CN" altLang="en-US"/>
              <a:t>，</a:t>
            </a:r>
            <a:endParaRPr lang="zh-CN" altLang="en-US"/>
          </a:p>
          <a:p>
            <a:r>
              <a:rPr lang="zh-CN" altLang="en-US"/>
              <a:t>加权平均</a:t>
            </a:r>
            <a:r>
              <a:rPr lang="en-US" altLang="zh-CN"/>
              <a:t>F1=0.4678</a:t>
            </a:r>
            <a:r>
              <a:rPr lang="zh-CN" altLang="en-US"/>
              <a:t>。</a:t>
            </a:r>
            <a:endParaRPr lang="zh-CN" altLang="en-US"/>
          </a:p>
          <a:p>
            <a:endParaRPr lang="zh-CN" altLang="en-US"/>
          </a:p>
          <a:p>
            <a:r>
              <a:rPr lang="zh-CN" altLang="en-US"/>
              <a:t>从</a:t>
            </a:r>
            <a:r>
              <a:rPr lang="zh-CN" altLang="en-US" b="1"/>
              <a:t>混淆矩阵分析</a:t>
            </a:r>
            <a:r>
              <a:rPr lang="zh-CN" altLang="en-US"/>
              <a:t>，最终参数组合显然不适合部署入最终多模态融合模型。</a:t>
            </a:r>
            <a:endParaRPr lang="zh-CN" altLang="en-US"/>
          </a:p>
          <a:p>
            <a:endParaRPr lang="zh-CN" altLang="en-US"/>
          </a:p>
          <a:p>
            <a:r>
              <a:rPr lang="zh-CN" altLang="en-US"/>
              <a:t>虽然结果效果不佳，但也体现了多模态效果</a:t>
            </a:r>
            <a:r>
              <a:rPr lang="zh-CN" altLang="en-US" b="1"/>
              <a:t>优于</a:t>
            </a:r>
            <a:r>
              <a:rPr lang="zh-CN" altLang="en-US"/>
              <a:t>单模态。</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6435090" cy="583565"/>
          </a:xfrm>
          <a:prstGeom prst="rect">
            <a:avLst/>
          </a:prstGeom>
          <a:noFill/>
        </p:spPr>
        <p:txBody>
          <a:bodyPr wrap="none" rtlCol="0">
            <a:spAutoFit/>
          </a:bodyPr>
          <a:lstStyle/>
          <a:p>
            <a:pPr algn="l"/>
            <a:r>
              <a:rPr lang="en-US" altLang="zh-CN" sz="3200" b="1" dirty="0">
                <a:solidFill>
                  <a:schemeClr val="bg1"/>
                </a:solidFill>
                <a:cs typeface="+mn-ea"/>
                <a:sym typeface="+mn-lt"/>
              </a:rPr>
              <a:t>5.2 </a:t>
            </a:r>
            <a:r>
              <a:rPr lang="zh-CN" altLang="en-US" sz="3200" b="1" spc="100" dirty="0">
                <a:solidFill>
                  <a:schemeClr val="bg1"/>
                </a:solidFill>
                <a:cs typeface="+mn-ea"/>
                <a:sym typeface="+mn-lt"/>
              </a:rPr>
              <a:t>多模态融合</a:t>
            </a:r>
            <a:r>
              <a:rPr lang="en-US" altLang="zh-CN" sz="3200" b="1" spc="100" dirty="0">
                <a:solidFill>
                  <a:schemeClr val="bg1"/>
                </a:solidFill>
                <a:cs typeface="+mn-ea"/>
                <a:sym typeface="+mn-lt"/>
              </a:rPr>
              <a:t>——</a:t>
            </a:r>
            <a:r>
              <a:rPr lang="zh-CN" altLang="en-US" sz="3200" b="1" spc="100" dirty="0">
                <a:solidFill>
                  <a:schemeClr val="bg1"/>
                </a:solidFill>
                <a:cs typeface="+mn-ea"/>
                <a:sym typeface="+mn-lt"/>
              </a:rPr>
              <a:t>混合融合尝试</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pic>
        <p:nvPicPr>
          <p:cNvPr id="2" name="图片 1" descr="混合融合网络结构图"/>
          <p:cNvPicPr>
            <a:picLocks noChangeAspect="1"/>
          </p:cNvPicPr>
          <p:nvPr/>
        </p:nvPicPr>
        <p:blipFill>
          <a:blip r:embed="rId1"/>
          <a:stretch>
            <a:fillRect/>
          </a:stretch>
        </p:blipFill>
        <p:spPr>
          <a:xfrm>
            <a:off x="0" y="829310"/>
            <a:ext cx="12192000" cy="6028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2355850" cy="583565"/>
          </a:xfrm>
          <a:prstGeom prst="rect">
            <a:avLst/>
          </a:prstGeom>
          <a:noFill/>
        </p:spPr>
        <p:txBody>
          <a:bodyPr wrap="none" rtlCol="0">
            <a:spAutoFit/>
          </a:bodyPr>
          <a:lstStyle/>
          <a:p>
            <a:r>
              <a:rPr lang="en-US" altLang="zh-CN" sz="3200" b="1" dirty="0">
                <a:solidFill>
                  <a:schemeClr val="bg1"/>
                </a:solidFill>
                <a:cs typeface="+mn-ea"/>
                <a:sym typeface="+mn-lt"/>
              </a:rPr>
              <a:t>2. </a:t>
            </a:r>
            <a:r>
              <a:rPr lang="zh-CN" altLang="en-US" sz="3200" b="1" spc="100" dirty="0">
                <a:solidFill>
                  <a:schemeClr val="bg1"/>
                </a:solidFill>
                <a:cs typeface="+mn-ea"/>
                <a:sym typeface="+mn-lt"/>
              </a:rPr>
              <a:t>系统架构</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pic>
        <p:nvPicPr>
          <p:cNvPr id="5" name="图片 4" descr="项目流程图"/>
          <p:cNvPicPr>
            <a:picLocks noChangeAspect="1"/>
          </p:cNvPicPr>
          <p:nvPr/>
        </p:nvPicPr>
        <p:blipFill>
          <a:blip r:embed="rId1"/>
          <a:stretch>
            <a:fillRect/>
          </a:stretch>
        </p:blipFill>
        <p:spPr>
          <a:xfrm>
            <a:off x="0" y="842645"/>
            <a:ext cx="12192000" cy="60109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7273290" cy="583565"/>
          </a:xfrm>
          <a:prstGeom prst="rect">
            <a:avLst/>
          </a:prstGeom>
          <a:noFill/>
        </p:spPr>
        <p:txBody>
          <a:bodyPr wrap="none" rtlCol="0">
            <a:spAutoFit/>
          </a:bodyPr>
          <a:lstStyle/>
          <a:p>
            <a:pPr algn="l"/>
            <a:r>
              <a:rPr lang="en-US" altLang="zh-CN" sz="3200" b="1" dirty="0">
                <a:solidFill>
                  <a:schemeClr val="bg1"/>
                </a:solidFill>
                <a:cs typeface="+mn-ea"/>
                <a:sym typeface="+mn-lt"/>
              </a:rPr>
              <a:t>5.3 </a:t>
            </a:r>
            <a:r>
              <a:rPr lang="zh-CN" altLang="en-US" sz="3200" b="1" spc="100" dirty="0">
                <a:solidFill>
                  <a:schemeClr val="bg1"/>
                </a:solidFill>
                <a:cs typeface="+mn-ea"/>
                <a:sym typeface="+mn-lt"/>
              </a:rPr>
              <a:t>多模态融合</a:t>
            </a:r>
            <a:r>
              <a:rPr lang="en-US" altLang="zh-CN" sz="3200" b="1" spc="100" dirty="0">
                <a:solidFill>
                  <a:schemeClr val="bg1"/>
                </a:solidFill>
                <a:cs typeface="+mn-ea"/>
                <a:sym typeface="+mn-lt"/>
              </a:rPr>
              <a:t>——</a:t>
            </a:r>
            <a:r>
              <a:rPr lang="zh-CN" altLang="en-US" sz="3200" b="1" spc="100" dirty="0">
                <a:solidFill>
                  <a:schemeClr val="bg1"/>
                </a:solidFill>
                <a:cs typeface="+mn-ea"/>
                <a:sym typeface="+mn-lt"/>
              </a:rPr>
              <a:t>混合融合尝试结果</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pic>
        <p:nvPicPr>
          <p:cNvPr id="3" name="图片 2" descr="Loss&amp;Acc_v0"/>
          <p:cNvPicPr>
            <a:picLocks noChangeAspect="1"/>
          </p:cNvPicPr>
          <p:nvPr/>
        </p:nvPicPr>
        <p:blipFill>
          <a:blip r:embed="rId1"/>
          <a:stretch>
            <a:fillRect/>
          </a:stretch>
        </p:blipFill>
        <p:spPr>
          <a:xfrm>
            <a:off x="393700" y="1179195"/>
            <a:ext cx="7755255" cy="2585085"/>
          </a:xfrm>
          <a:prstGeom prst="rect">
            <a:avLst/>
          </a:prstGeom>
        </p:spPr>
      </p:pic>
      <p:pic>
        <p:nvPicPr>
          <p:cNvPr id="4" name="图片 3" descr="混淆矩阵_v0"/>
          <p:cNvPicPr>
            <a:picLocks noChangeAspect="1"/>
          </p:cNvPicPr>
          <p:nvPr/>
        </p:nvPicPr>
        <p:blipFill>
          <a:blip r:embed="rId2"/>
          <a:stretch>
            <a:fillRect/>
          </a:stretch>
        </p:blipFill>
        <p:spPr>
          <a:xfrm>
            <a:off x="8148955" y="1171575"/>
            <a:ext cx="3241040" cy="2592705"/>
          </a:xfrm>
          <a:prstGeom prst="rect">
            <a:avLst/>
          </a:prstGeom>
        </p:spPr>
      </p:pic>
      <p:pic>
        <p:nvPicPr>
          <p:cNvPr id="5" name="图片 4" descr="Loss&amp;Acc_v1"/>
          <p:cNvPicPr>
            <a:picLocks noChangeAspect="1"/>
          </p:cNvPicPr>
          <p:nvPr/>
        </p:nvPicPr>
        <p:blipFill>
          <a:blip r:embed="rId3"/>
          <a:stretch>
            <a:fillRect/>
          </a:stretch>
        </p:blipFill>
        <p:spPr>
          <a:xfrm>
            <a:off x="381635" y="3764280"/>
            <a:ext cx="7766685" cy="2588895"/>
          </a:xfrm>
          <a:prstGeom prst="rect">
            <a:avLst/>
          </a:prstGeom>
        </p:spPr>
      </p:pic>
      <p:pic>
        <p:nvPicPr>
          <p:cNvPr id="6" name="图片 5" descr="混淆矩阵_v1"/>
          <p:cNvPicPr>
            <a:picLocks noChangeAspect="1"/>
          </p:cNvPicPr>
          <p:nvPr/>
        </p:nvPicPr>
        <p:blipFill>
          <a:blip r:embed="rId4"/>
          <a:stretch>
            <a:fillRect/>
          </a:stretch>
        </p:blipFill>
        <p:spPr>
          <a:xfrm>
            <a:off x="8148955" y="3764280"/>
            <a:ext cx="3241675" cy="2593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51500" y="62865"/>
            <a:ext cx="4064000" cy="774700"/>
          </a:xfrm>
          <a:prstGeom prst="rect">
            <a:avLst/>
          </a:prstGeom>
          <a:solidFill>
            <a:schemeClr val="accent1"/>
          </a:solidFill>
        </p:spPr>
        <p:txBody>
          <a:bodyPr wrap="square" rtlCol="0">
            <a:noAutofit/>
          </a:bodyPr>
          <a:lstStyle/>
          <a:p>
            <a:endParaRPr lang="zh-CN" altLang="en-US"/>
          </a:p>
        </p:txBody>
      </p:sp>
      <p:sp>
        <p:nvSpPr>
          <p:cNvPr id="85" name="文本框 84"/>
          <p:cNvSpPr txBox="1"/>
          <p:nvPr/>
        </p:nvSpPr>
        <p:spPr>
          <a:xfrm>
            <a:off x="381570" y="142877"/>
            <a:ext cx="6015990" cy="583565"/>
          </a:xfrm>
          <a:prstGeom prst="rect">
            <a:avLst/>
          </a:prstGeom>
          <a:noFill/>
        </p:spPr>
        <p:txBody>
          <a:bodyPr wrap="none" rtlCol="0">
            <a:spAutoFit/>
          </a:bodyPr>
          <a:lstStyle/>
          <a:p>
            <a:pPr algn="l"/>
            <a:r>
              <a:rPr lang="en-US" altLang="zh-CN" sz="3200" b="1" dirty="0">
                <a:solidFill>
                  <a:schemeClr val="bg1"/>
                </a:solidFill>
                <a:cs typeface="+mn-ea"/>
                <a:sym typeface="+mn-lt"/>
              </a:rPr>
              <a:t>5.4 </a:t>
            </a:r>
            <a:r>
              <a:rPr lang="zh-CN" altLang="en-US" sz="3200" b="1" spc="100" dirty="0">
                <a:solidFill>
                  <a:schemeClr val="bg1"/>
                </a:solidFill>
                <a:cs typeface="+mn-ea"/>
                <a:sym typeface="+mn-lt"/>
              </a:rPr>
              <a:t>多模态融合</a:t>
            </a:r>
            <a:r>
              <a:rPr lang="en-US" altLang="zh-CN" sz="3200" b="1" spc="100" dirty="0">
                <a:solidFill>
                  <a:schemeClr val="bg1"/>
                </a:solidFill>
                <a:cs typeface="+mn-ea"/>
                <a:sym typeface="+mn-lt"/>
              </a:rPr>
              <a:t>——</a:t>
            </a:r>
            <a:r>
              <a:rPr lang="zh-CN" altLang="en-US" sz="3200" b="1" spc="100" dirty="0">
                <a:solidFill>
                  <a:schemeClr val="bg1"/>
                </a:solidFill>
                <a:cs typeface="+mn-ea"/>
                <a:sym typeface="+mn-lt"/>
              </a:rPr>
              <a:t>数据集查找</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3" name="文本框 2"/>
          <p:cNvSpPr txBox="1"/>
          <p:nvPr/>
        </p:nvSpPr>
        <p:spPr>
          <a:xfrm>
            <a:off x="287655" y="1144905"/>
            <a:ext cx="11612245" cy="6279515"/>
          </a:xfrm>
          <a:prstGeom prst="rect">
            <a:avLst/>
          </a:prstGeom>
          <a:noFill/>
        </p:spPr>
        <p:txBody>
          <a:bodyPr wrap="square" rtlCol="0">
            <a:noAutofit/>
          </a:bodyPr>
          <a:lstStyle/>
          <a:p>
            <a:r>
              <a:rPr lang="en-US" altLang="zh-CN" b="1"/>
              <a:t>IEMOCAP</a:t>
            </a:r>
            <a:r>
              <a:rPr lang="zh-CN" altLang="en-US"/>
              <a:t>：学术界</a:t>
            </a:r>
            <a:r>
              <a:rPr lang="zh-CN" altLang="en-US" b="1"/>
              <a:t>经典</a:t>
            </a:r>
            <a:r>
              <a:rPr lang="zh-CN" altLang="en-US"/>
              <a:t>的（</a:t>
            </a:r>
            <a:r>
              <a:rPr lang="en-US" altLang="zh-CN"/>
              <a:t>2008</a:t>
            </a:r>
            <a:r>
              <a:rPr lang="zh-CN" altLang="en-US"/>
              <a:t>发布）情感识别、多模态情感识别核心数数据集之一。但是经过数据清洗后发现，数据集的</a:t>
            </a:r>
            <a:r>
              <a:rPr lang="zh-CN" altLang="en-US" b="1"/>
              <a:t>类别非常不均匀</a:t>
            </a:r>
            <a:r>
              <a:rPr lang="zh-CN" altLang="en-US"/>
              <a:t>，清洗出的</a:t>
            </a:r>
            <a:r>
              <a:rPr lang="en-US" altLang="zh-CN"/>
              <a:t>5649</a:t>
            </a:r>
            <a:r>
              <a:rPr lang="zh-CN" altLang="en-US"/>
              <a:t>条有效数据中，</a:t>
            </a:r>
            <a:r>
              <a:rPr lang="en-US" altLang="zh-CN"/>
              <a:t>netural</a:t>
            </a:r>
            <a:r>
              <a:rPr lang="zh-CN" altLang="en-US"/>
              <a:t>标签是</a:t>
            </a:r>
            <a:r>
              <a:rPr lang="en-US" altLang="zh-CN"/>
              <a:t>surprise</a:t>
            </a:r>
            <a:r>
              <a:rPr lang="zh-CN" altLang="en-US"/>
              <a:t>的</a:t>
            </a:r>
            <a:r>
              <a:rPr lang="en-US" altLang="zh-CN"/>
              <a:t>17</a:t>
            </a:r>
            <a:r>
              <a:rPr lang="zh-CN" altLang="en-US"/>
              <a:t>倍，是</a:t>
            </a:r>
            <a:r>
              <a:rPr lang="en-US" altLang="zh-CN"/>
              <a:t>fear</a:t>
            </a:r>
            <a:r>
              <a:rPr lang="zh-CN" altLang="en-US"/>
              <a:t>的</a:t>
            </a:r>
            <a:r>
              <a:rPr lang="en-US" altLang="zh-CN"/>
              <a:t>43</a:t>
            </a:r>
            <a:r>
              <a:rPr lang="zh-CN" altLang="en-US"/>
              <a:t>倍，因此我们舍弃了这个显然不适合的数据集。</a:t>
            </a:r>
            <a:endParaRPr lang="zh-CN" altLang="en-US"/>
          </a:p>
          <a:p>
            <a:endParaRPr lang="zh-CN" altLang="en-US"/>
          </a:p>
          <a:p>
            <a:r>
              <a:rPr lang="en-US" altLang="zh-CN" b="1"/>
              <a:t>CMU-MOSEI</a:t>
            </a:r>
            <a:r>
              <a:rPr lang="zh-CN" altLang="en-US"/>
              <a:t>：这是卡内基梅隆大学（</a:t>
            </a:r>
            <a:r>
              <a:rPr lang="en-US" altLang="zh-CN"/>
              <a:t>CMU</a:t>
            </a:r>
            <a:r>
              <a:rPr lang="zh-CN" altLang="en-US"/>
              <a:t>）主导构建的大规模多模态情感分析与情感识别基准数据集（</a:t>
            </a:r>
            <a:r>
              <a:rPr lang="en-US" altLang="zh-CN"/>
              <a:t>2018</a:t>
            </a:r>
            <a:r>
              <a:rPr lang="zh-CN" altLang="en-US"/>
              <a:t>发布），目前学术界</a:t>
            </a:r>
            <a:r>
              <a:rPr lang="zh-CN" altLang="en-US" b="1"/>
              <a:t>最核心</a:t>
            </a:r>
            <a:r>
              <a:rPr lang="zh-CN" altLang="en-US"/>
              <a:t>、应用最广泛的标杆数据集之一，但由于其分类</a:t>
            </a:r>
            <a:r>
              <a:rPr lang="zh-CN" altLang="en-US" b="1"/>
              <a:t>标签</a:t>
            </a:r>
            <a:r>
              <a:rPr lang="zh-CN" altLang="en-US"/>
              <a:t>只有</a:t>
            </a:r>
            <a:r>
              <a:rPr lang="en-US" altLang="zh-CN"/>
              <a:t>6</a:t>
            </a:r>
            <a:r>
              <a:rPr lang="zh-CN" altLang="en-US"/>
              <a:t>，加上了解到其数据量极大（原始文件</a:t>
            </a:r>
            <a:r>
              <a:rPr lang="en-US" altLang="zh-CN" b="1"/>
              <a:t>400GB</a:t>
            </a:r>
            <a:r>
              <a:rPr lang="zh-CN" altLang="en-US"/>
              <a:t>左右），故没有尝试使用。（或许能成为我们的改进方向）</a:t>
            </a:r>
            <a:endParaRPr lang="zh-CN" altLang="en-US"/>
          </a:p>
          <a:p>
            <a:endParaRPr lang="zh-CN" altLang="en-US"/>
          </a:p>
          <a:p>
            <a:r>
              <a:rPr lang="en-US" altLang="zh-CN" sz="3200" b="1"/>
              <a:t>MELD</a:t>
            </a:r>
            <a:r>
              <a:rPr lang="zh-CN" altLang="en-US"/>
              <a:t>：这是南加州大学、卡内基梅隆大学等团队（</a:t>
            </a:r>
            <a:r>
              <a:rPr lang="en-US" altLang="zh-CN"/>
              <a:t>2018</a:t>
            </a:r>
            <a:r>
              <a:rPr lang="zh-CN" altLang="en-US"/>
              <a:t>）发布的多模态多参与方情感对话基准数据集，全部来自美剧</a:t>
            </a:r>
            <a:r>
              <a:rPr lang="zh-CN" altLang="en-US" b="1"/>
              <a:t>老友记切片</a:t>
            </a:r>
            <a:r>
              <a:rPr lang="zh-CN" altLang="en-US"/>
              <a:t>。局限在于由于源自电视剧切片，视觉和音频模态的噪声极大，比如视觉镜头经常切换、背景复杂、人脸有时很小、有时是侧脸、有时画面里有好几个人等等原因，训练出的结果不理想，故再次尝试其他数据集。（不仅我们的训练结果不理想，目前学术界</a:t>
            </a:r>
            <a:r>
              <a:rPr lang="en-US" altLang="zh-CN" b="1"/>
              <a:t>SOTA</a:t>
            </a:r>
            <a:r>
              <a:rPr lang="zh-CN" altLang="en-US" b="1"/>
              <a:t>水平</a:t>
            </a:r>
            <a:r>
              <a:rPr lang="zh-CN" altLang="en-US"/>
              <a:t>在</a:t>
            </a:r>
            <a:r>
              <a:rPr lang="en-US" altLang="zh-CN"/>
              <a:t>MELD</a:t>
            </a:r>
            <a:r>
              <a:rPr lang="zh-CN" altLang="en-US"/>
              <a:t>数据集上的</a:t>
            </a:r>
            <a:r>
              <a:rPr lang="en-US" altLang="zh-CN"/>
              <a:t>F1</a:t>
            </a:r>
            <a:r>
              <a:rPr lang="zh-CN" altLang="en-US"/>
              <a:t>（</a:t>
            </a:r>
            <a:r>
              <a:rPr lang="en-US" altLang="zh-CN" b="1"/>
              <a:t>65%</a:t>
            </a:r>
            <a:r>
              <a:rPr lang="zh-CN" altLang="en-US"/>
              <a:t>左右）也较低，比如</a:t>
            </a:r>
            <a:r>
              <a:rPr lang="en-US" altLang="zh-CN"/>
              <a:t>XX</a:t>
            </a:r>
            <a:r>
              <a:rPr lang="zh-CN" altLang="en-US"/>
              <a:t>）</a:t>
            </a:r>
            <a:endParaRPr lang="zh-CN" altLang="en-US"/>
          </a:p>
          <a:p>
            <a:endParaRPr lang="zh-CN" altLang="en-US"/>
          </a:p>
          <a:p>
            <a:r>
              <a:rPr lang="en-US" altLang="zh-CN" b="1"/>
              <a:t>M3ED</a:t>
            </a:r>
            <a:r>
              <a:rPr lang="zh-CN" altLang="en-US"/>
              <a:t>：这是中国人民大学、香港中文大学（深圳）、新加坡国立大学联合团队，</a:t>
            </a:r>
            <a:r>
              <a:rPr lang="en-US" altLang="zh-CN"/>
              <a:t>2022 </a:t>
            </a:r>
            <a:r>
              <a:rPr lang="zh-CN" altLang="en-US"/>
              <a:t>年首次发表于</a:t>
            </a:r>
            <a:r>
              <a:rPr lang="en-US" altLang="zh-CN"/>
              <a:t> ACL </a:t>
            </a:r>
            <a:r>
              <a:rPr lang="zh-CN" altLang="en-US"/>
              <a:t>会议首个大规模</a:t>
            </a:r>
            <a:r>
              <a:rPr lang="zh-CN" altLang="en-US" b="1"/>
              <a:t>中文</a:t>
            </a:r>
            <a:r>
              <a:rPr lang="zh-CN" altLang="en-US"/>
              <a:t>多模态情感对话数据集，来源于</a:t>
            </a:r>
            <a:r>
              <a:rPr lang="en-US" altLang="zh-CN"/>
              <a:t>56 </a:t>
            </a:r>
            <a:r>
              <a:rPr lang="zh-CN" altLang="en-US"/>
              <a:t>部中文电视剧的</a:t>
            </a:r>
            <a:r>
              <a:rPr lang="en-US" altLang="zh-CN"/>
              <a:t> 990 </a:t>
            </a:r>
            <a:r>
              <a:rPr lang="zh-CN" altLang="en-US"/>
              <a:t>组</a:t>
            </a:r>
            <a:r>
              <a:rPr lang="zh-CN" altLang="en-US" b="1"/>
              <a:t>双人情感对话</a:t>
            </a:r>
            <a:r>
              <a:rPr lang="zh-CN" altLang="en-US"/>
              <a:t>，对我们的项目来说劣势在于由于电视剧的版权问题，它不直接提供原始音视频文件，而是直接提供处理过的</a:t>
            </a:r>
            <a:r>
              <a:rPr lang="en-US" altLang="zh-CN"/>
              <a:t>vision</a:t>
            </a:r>
            <a:r>
              <a:rPr lang="zh-CN" altLang="en-US"/>
              <a:t>和</a:t>
            </a:r>
            <a:r>
              <a:rPr lang="en-US" altLang="zh-CN"/>
              <a:t>audio</a:t>
            </a:r>
            <a:r>
              <a:rPr lang="zh-CN" altLang="en-US"/>
              <a:t>的特征向量，这样我们无法测试我们的</a:t>
            </a:r>
            <a:r>
              <a:rPr lang="en-US" altLang="zh-CN"/>
              <a:t>vision</a:t>
            </a:r>
            <a:r>
              <a:rPr lang="zh-CN" altLang="en-US"/>
              <a:t>和</a:t>
            </a:r>
            <a:r>
              <a:rPr lang="en-US" altLang="zh-CN"/>
              <a:t>audio</a:t>
            </a:r>
            <a:r>
              <a:rPr lang="zh-CN" altLang="en-US"/>
              <a:t>模态的模型；而且</a:t>
            </a:r>
            <a:r>
              <a:rPr lang="zh-CN" altLang="en-US" b="1"/>
              <a:t>标签不平衡问题严重</a:t>
            </a:r>
            <a:r>
              <a:rPr lang="zh-CN" altLang="en-US"/>
              <a:t>，</a:t>
            </a:r>
            <a:r>
              <a:rPr lang="en-US" altLang="zh-CN"/>
              <a:t>Neutral (10028) vs Fear (395)</a:t>
            </a:r>
            <a:r>
              <a:rPr lang="zh-CN" altLang="en-US"/>
              <a:t>：比例高达</a:t>
            </a:r>
            <a:r>
              <a:rPr lang="en-US" altLang="zh-CN"/>
              <a:t> </a:t>
            </a:r>
            <a:r>
              <a:rPr lang="en-US" altLang="zh-CN" b="1"/>
              <a:t>25:1</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651500" y="62865"/>
            <a:ext cx="4064000" cy="774700"/>
          </a:xfrm>
          <a:prstGeom prst="rect">
            <a:avLst/>
          </a:prstGeom>
          <a:solidFill>
            <a:schemeClr val="accent1"/>
          </a:solidFill>
        </p:spPr>
        <p:txBody>
          <a:bodyPr wrap="square" rtlCol="0">
            <a:noAutofit/>
          </a:bodyPr>
          <a:lstStyle/>
          <a:p>
            <a:endParaRPr lang="zh-CN" altLang="en-US"/>
          </a:p>
        </p:txBody>
      </p:sp>
      <p:sp>
        <p:nvSpPr>
          <p:cNvPr id="85" name="文本框 84"/>
          <p:cNvSpPr txBox="1"/>
          <p:nvPr/>
        </p:nvSpPr>
        <p:spPr>
          <a:xfrm>
            <a:off x="381570" y="142877"/>
            <a:ext cx="5596890" cy="583565"/>
          </a:xfrm>
          <a:prstGeom prst="rect">
            <a:avLst/>
          </a:prstGeom>
          <a:noFill/>
        </p:spPr>
        <p:txBody>
          <a:bodyPr wrap="none" rtlCol="0">
            <a:spAutoFit/>
          </a:bodyPr>
          <a:lstStyle/>
          <a:p>
            <a:pPr algn="l"/>
            <a:r>
              <a:rPr lang="en-US" altLang="zh-CN" sz="3200" b="1" dirty="0">
                <a:solidFill>
                  <a:schemeClr val="bg1"/>
                </a:solidFill>
                <a:cs typeface="+mn-ea"/>
                <a:sym typeface="+mn-lt"/>
              </a:rPr>
              <a:t>5.5 </a:t>
            </a:r>
            <a:r>
              <a:rPr lang="zh-CN" altLang="en-US" sz="3200" b="1" spc="100" dirty="0">
                <a:solidFill>
                  <a:schemeClr val="bg1"/>
                </a:solidFill>
                <a:cs typeface="+mn-ea"/>
                <a:sym typeface="+mn-lt"/>
              </a:rPr>
              <a:t>多模态融合</a:t>
            </a:r>
            <a:r>
              <a:rPr lang="en-US" altLang="zh-CN" sz="3200" b="1" spc="100" dirty="0">
                <a:solidFill>
                  <a:schemeClr val="bg1"/>
                </a:solidFill>
                <a:cs typeface="+mn-ea"/>
                <a:sym typeface="+mn-lt"/>
              </a:rPr>
              <a:t>——</a:t>
            </a:r>
            <a:r>
              <a:rPr lang="zh-CN" altLang="en-US" sz="3200" b="1" spc="100" dirty="0">
                <a:solidFill>
                  <a:schemeClr val="bg1"/>
                </a:solidFill>
                <a:cs typeface="+mn-ea"/>
                <a:sym typeface="+mn-lt"/>
              </a:rPr>
              <a:t>论文研读</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5" name="文本框 4"/>
          <p:cNvSpPr txBox="1"/>
          <p:nvPr/>
        </p:nvSpPr>
        <p:spPr>
          <a:xfrm>
            <a:off x="287020" y="956310"/>
            <a:ext cx="11904980" cy="5897245"/>
          </a:xfrm>
          <a:prstGeom prst="rect">
            <a:avLst/>
          </a:prstGeom>
          <a:noFill/>
        </p:spPr>
        <p:txBody>
          <a:bodyPr wrap="square" rtlCol="0">
            <a:noAutofit/>
          </a:bodyPr>
          <a:lstStyle/>
          <a:p>
            <a:r>
              <a:rPr lang="zh-CN" altLang="en-US"/>
              <a:t>一、</a:t>
            </a:r>
            <a:r>
              <a:rPr lang="en-US" altLang="zh-CN" b="1"/>
              <a:t>DAG-ERC(2021)</a:t>
            </a:r>
            <a:endParaRPr lang="en-US" altLang="zh-CN" b="1"/>
          </a:p>
          <a:p>
            <a:r>
              <a:rPr lang="zh-CN" altLang="en-US"/>
              <a:t>核心方法：将对话建模为有向无环图（</a:t>
            </a:r>
            <a:r>
              <a:rPr lang="en-US" altLang="zh-CN"/>
              <a:t>DAG</a:t>
            </a:r>
            <a:r>
              <a:rPr lang="zh-CN" altLang="en-US"/>
              <a:t>），结合图模型和循环模型优势；通过</a:t>
            </a:r>
            <a:r>
              <a:rPr lang="en-US" altLang="zh-CN"/>
              <a:t> RoBERTa </a:t>
            </a:r>
            <a:r>
              <a:rPr lang="zh-CN" altLang="en-US"/>
              <a:t>提取</a:t>
            </a:r>
            <a:r>
              <a:rPr lang="en-US" altLang="zh-CN"/>
              <a:t> utterance </a:t>
            </a:r>
            <a:r>
              <a:rPr lang="zh-CN" altLang="en-US"/>
              <a:t>特征，设计关系感知特征转换和上下文信息单元，捕捉远程和局部上下文依赖。</a:t>
            </a:r>
            <a:endParaRPr lang="zh-CN" altLang="en-US"/>
          </a:p>
          <a:p>
            <a:r>
              <a:rPr lang="zh-CN" altLang="en-US"/>
              <a:t>评估结果：</a:t>
            </a:r>
            <a:r>
              <a:rPr lang="en-US" altLang="zh-CN" b="1"/>
              <a:t>MELD</a:t>
            </a:r>
            <a:r>
              <a:rPr lang="zh-CN" altLang="en-US"/>
              <a:t>数据集上加权</a:t>
            </a:r>
            <a:r>
              <a:rPr lang="en-US" altLang="zh-CN"/>
              <a:t> F1-score</a:t>
            </a:r>
            <a:r>
              <a:rPr lang="zh-CN" altLang="en-US"/>
              <a:t>：</a:t>
            </a:r>
            <a:r>
              <a:rPr lang="en-US" altLang="zh-CN" b="1"/>
              <a:t>63.65%</a:t>
            </a:r>
            <a:endParaRPr lang="zh-CN" altLang="en-US" b="1"/>
          </a:p>
          <a:p>
            <a:endParaRPr lang="zh-CN" altLang="en-US"/>
          </a:p>
          <a:p>
            <a:r>
              <a:rPr lang="zh-CN" altLang="en-US"/>
              <a:t>二、</a:t>
            </a:r>
            <a:r>
              <a:rPr lang="en-US" altLang="zh-CN" b="1"/>
              <a:t>Robust Multimodal Emotion Recognition</a:t>
            </a:r>
            <a:r>
              <a:rPr lang="zh-CN" altLang="en-US" b="1"/>
              <a:t>（</a:t>
            </a:r>
            <a:r>
              <a:rPr lang="en-US" altLang="zh-CN" b="1"/>
              <a:t>Sensors 2021</a:t>
            </a:r>
            <a:r>
              <a:rPr lang="zh-CN" altLang="en-US" b="1"/>
              <a:t>）</a:t>
            </a:r>
            <a:endParaRPr lang="zh-CN" altLang="en-US"/>
          </a:p>
          <a:p>
            <a:r>
              <a:rPr lang="zh-CN" altLang="en-US">
                <a:sym typeface="+mn-ea"/>
              </a:rPr>
              <a:t>核心方法：采用跨模态</a:t>
            </a:r>
            <a:r>
              <a:rPr lang="en-US" altLang="zh-CN">
                <a:sym typeface="+mn-ea"/>
              </a:rPr>
              <a:t> Transformer </a:t>
            </a:r>
            <a:r>
              <a:rPr lang="zh-CN" altLang="en-US">
                <a:sym typeface="+mn-ea"/>
              </a:rPr>
              <a:t>融合（如音频</a:t>
            </a:r>
            <a:r>
              <a:rPr lang="en-US" altLang="en-US">
                <a:sym typeface="+mn-ea"/>
              </a:rPr>
              <a:t>→</a:t>
            </a:r>
            <a:r>
              <a:rPr lang="zh-CN" altLang="en-US">
                <a:sym typeface="+mn-ea"/>
              </a:rPr>
              <a:t>文本、视觉</a:t>
            </a:r>
            <a:r>
              <a:rPr lang="en-US" altLang="en-US">
                <a:sym typeface="+mn-ea"/>
              </a:rPr>
              <a:t>→</a:t>
            </a:r>
            <a:r>
              <a:rPr lang="zh-CN" altLang="en-US">
                <a:sym typeface="+mn-ea"/>
              </a:rPr>
              <a:t>文本等双向交互），再通过</a:t>
            </a:r>
            <a:r>
              <a:rPr lang="en-US" altLang="zh-CN">
                <a:sym typeface="+mn-ea"/>
              </a:rPr>
              <a:t> EmbraceNet </a:t>
            </a:r>
            <a:r>
              <a:rPr lang="zh-CN" altLang="en-US">
                <a:sym typeface="+mn-ea"/>
              </a:rPr>
              <a:t>统一模态特征维度并鲁棒融合，避免数据稀疏性问题。</a:t>
            </a:r>
            <a:endParaRPr lang="zh-CN" altLang="en-US">
              <a:sym typeface="+mn-ea"/>
            </a:endParaRPr>
          </a:p>
          <a:p>
            <a:r>
              <a:rPr lang="zh-CN" altLang="en-US">
                <a:sym typeface="+mn-ea"/>
              </a:rPr>
              <a:t>评估结果：</a:t>
            </a:r>
            <a:r>
              <a:rPr lang="en-US" altLang="zh-CN" b="1"/>
              <a:t>MELD</a:t>
            </a:r>
            <a:r>
              <a:rPr lang="en-US" altLang="zh-CN"/>
              <a:t> </a:t>
            </a:r>
            <a:r>
              <a:rPr lang="zh-CN" altLang="en-US"/>
              <a:t>数据集上的加权</a:t>
            </a:r>
            <a:r>
              <a:rPr lang="en-US" altLang="zh-CN"/>
              <a:t> F1</a:t>
            </a:r>
            <a:r>
              <a:rPr lang="en-US" altLang="zh-CN">
                <a:sym typeface="+mn-ea"/>
              </a:rPr>
              <a:t>-score</a:t>
            </a:r>
            <a:r>
              <a:rPr lang="zh-CN" altLang="en-US"/>
              <a:t>：</a:t>
            </a:r>
            <a:r>
              <a:rPr lang="en-US" altLang="zh-CN" b="1"/>
              <a:t>64.0%</a:t>
            </a:r>
            <a:endParaRPr lang="en-US" altLang="zh-CN"/>
          </a:p>
          <a:p>
            <a:endParaRPr lang="en-US" altLang="zh-CN"/>
          </a:p>
          <a:p>
            <a:r>
              <a:rPr lang="zh-CN" altLang="en-US"/>
              <a:t>三、</a:t>
            </a:r>
            <a:r>
              <a:rPr lang="en-US" altLang="zh-CN" b="1"/>
              <a:t>MultiEMO</a:t>
            </a:r>
            <a:r>
              <a:rPr lang="zh-CN" altLang="en-US" b="1"/>
              <a:t>（</a:t>
            </a:r>
            <a:r>
              <a:rPr lang="en-US" altLang="zh-CN" b="1"/>
              <a:t>ACL 2023</a:t>
            </a:r>
            <a:r>
              <a:rPr lang="zh-CN" altLang="en-US" b="1"/>
              <a:t>）</a:t>
            </a:r>
            <a:endParaRPr lang="zh-CN" altLang="en-US" b="1"/>
          </a:p>
          <a:p>
            <a:r>
              <a:rPr lang="zh-CN" altLang="en-US"/>
              <a:t>核心方法：设计</a:t>
            </a:r>
            <a:r>
              <a:rPr lang="en-US" altLang="zh-CN"/>
              <a:t> MultiAttn </a:t>
            </a:r>
            <a:r>
              <a:rPr lang="zh-CN" altLang="en-US"/>
              <a:t>模块，基于双向多头交叉注意力，建模文本、音频、视觉模态间的复杂关联和映射关系。</a:t>
            </a:r>
            <a:endParaRPr lang="zh-CN" altLang="en-US"/>
          </a:p>
          <a:p>
            <a:r>
              <a:rPr lang="zh-CN" altLang="en-US">
                <a:sym typeface="+mn-ea"/>
              </a:rPr>
              <a:t>评估结果：</a:t>
            </a:r>
            <a:r>
              <a:rPr lang="en-US" altLang="zh-CN" b="1">
                <a:sym typeface="+mn-ea"/>
              </a:rPr>
              <a:t>MELD</a:t>
            </a:r>
            <a:r>
              <a:rPr lang="en-US" altLang="zh-CN">
                <a:sym typeface="+mn-ea"/>
              </a:rPr>
              <a:t> </a:t>
            </a:r>
            <a:r>
              <a:rPr lang="zh-CN" altLang="en-US">
                <a:sym typeface="+mn-ea"/>
              </a:rPr>
              <a:t>数据集上的加权</a:t>
            </a:r>
            <a:r>
              <a:rPr lang="en-US" altLang="zh-CN">
                <a:sym typeface="+mn-ea"/>
              </a:rPr>
              <a:t> F1-score</a:t>
            </a:r>
            <a:r>
              <a:rPr lang="zh-CN" altLang="en-US">
                <a:sym typeface="+mn-ea"/>
              </a:rPr>
              <a:t>：</a:t>
            </a:r>
            <a:r>
              <a:rPr lang="en-US" altLang="zh-CN" b="1">
                <a:sym typeface="+mn-ea"/>
              </a:rPr>
              <a:t>66.74%</a:t>
            </a:r>
            <a:endParaRPr lang="en-US" altLang="zh-CN" b="1">
              <a:sym typeface="+mn-ea"/>
            </a:endParaRPr>
          </a:p>
          <a:p>
            <a:endParaRPr lang="en-US" altLang="zh-CN">
              <a:sym typeface="+mn-ea"/>
            </a:endParaRPr>
          </a:p>
          <a:p>
            <a:r>
              <a:rPr lang="zh-CN" altLang="en-US">
                <a:sym typeface="+mn-ea"/>
              </a:rPr>
              <a:t>四</a:t>
            </a:r>
            <a:r>
              <a:rPr lang="zh-CN" altLang="en-US" b="1">
                <a:sym typeface="+mn-ea"/>
              </a:rPr>
              <a:t>、</a:t>
            </a:r>
            <a:r>
              <a:rPr lang="en-US" altLang="zh-CN" b="1">
                <a:sym typeface="+mn-ea"/>
              </a:rPr>
              <a:t>Towards robust multimodal emotion recognition in conversation with multi-modal transformer and variational distillation fusion</a:t>
            </a:r>
            <a:r>
              <a:rPr lang="zh-CN" altLang="en-US" b="1">
                <a:sym typeface="+mn-ea"/>
              </a:rPr>
              <a:t>（</a:t>
            </a:r>
            <a:r>
              <a:rPr lang="en-US" altLang="zh-CN" b="1">
                <a:sym typeface="+mn-ea"/>
              </a:rPr>
              <a:t>2025.9</a:t>
            </a:r>
            <a:r>
              <a:rPr lang="zh-CN" altLang="en-US" b="1">
                <a:sym typeface="+mn-ea"/>
              </a:rPr>
              <a:t>）</a:t>
            </a:r>
            <a:endParaRPr lang="zh-CN" altLang="en-US">
              <a:sym typeface="+mn-ea"/>
            </a:endParaRPr>
          </a:p>
          <a:p>
            <a:r>
              <a:rPr lang="zh-CN" altLang="en-US">
                <a:sym typeface="+mn-ea"/>
              </a:rPr>
              <a:t>核心方法：提出</a:t>
            </a:r>
            <a:r>
              <a:rPr lang="en-US" altLang="zh-CN">
                <a:sym typeface="+mn-ea"/>
              </a:rPr>
              <a:t>LFVD </a:t>
            </a:r>
            <a:r>
              <a:rPr lang="zh-CN" altLang="en-US">
                <a:sym typeface="+mn-ea"/>
              </a:rPr>
              <a:t>模型，语言聚焦增强</a:t>
            </a:r>
            <a:r>
              <a:rPr lang="en-US" altLang="zh-CN">
                <a:sym typeface="+mn-ea"/>
              </a:rPr>
              <a:t> Transformer</a:t>
            </a:r>
            <a:r>
              <a:rPr lang="zh-CN" altLang="en-US">
                <a:sym typeface="+mn-ea"/>
              </a:rPr>
              <a:t>（</a:t>
            </a:r>
            <a:r>
              <a:rPr lang="en-US" altLang="zh-CN">
                <a:sym typeface="+mn-ea"/>
              </a:rPr>
              <a:t>LFA</a:t>
            </a:r>
            <a:r>
              <a:rPr lang="zh-CN" altLang="en-US">
                <a:sym typeface="+mn-ea"/>
              </a:rPr>
              <a:t>）：以语言为核心模态，通过多头语言引导注意力（</a:t>
            </a:r>
            <a:r>
              <a:rPr lang="en-US" altLang="zh-CN">
                <a:sym typeface="+mn-ea"/>
              </a:rPr>
              <a:t>MLA</a:t>
            </a:r>
            <a:r>
              <a:rPr lang="zh-CN" altLang="en-US">
                <a:sym typeface="+mn-ea"/>
              </a:rPr>
              <a:t>）从音频</a:t>
            </a:r>
            <a:r>
              <a:rPr lang="en-US" altLang="zh-CN">
                <a:sym typeface="+mn-ea"/>
              </a:rPr>
              <a:t> / </a:t>
            </a:r>
            <a:r>
              <a:rPr lang="zh-CN" altLang="en-US">
                <a:sym typeface="+mn-ea"/>
              </a:rPr>
              <a:t>视觉提取互补信息，生成对话情感氛围表示，结合双对比学习（全监督</a:t>
            </a:r>
            <a:r>
              <a:rPr lang="en-US" altLang="zh-CN">
                <a:sym typeface="+mn-ea"/>
              </a:rPr>
              <a:t> + </a:t>
            </a:r>
            <a:r>
              <a:rPr lang="zh-CN" altLang="en-US">
                <a:sym typeface="+mn-ea"/>
              </a:rPr>
              <a:t>自监督）优化模态对齐。跨模态变分蒸馏融合（</a:t>
            </a:r>
            <a:r>
              <a:rPr lang="en-US" altLang="zh-CN">
                <a:sym typeface="+mn-ea"/>
              </a:rPr>
              <a:t>CMVD</a:t>
            </a:r>
            <a:r>
              <a:rPr lang="zh-CN" altLang="en-US">
                <a:sym typeface="+mn-ea"/>
              </a:rPr>
              <a:t>）：将模态特征编码为高斯分布，以语言为</a:t>
            </a:r>
            <a:r>
              <a:rPr lang="en-US" altLang="zh-CN">
                <a:sym typeface="+mn-ea"/>
              </a:rPr>
              <a:t> “</a:t>
            </a:r>
            <a:r>
              <a:rPr lang="zh-CN" altLang="en-US">
                <a:sym typeface="+mn-ea"/>
              </a:rPr>
              <a:t>教师</a:t>
            </a:r>
            <a:r>
              <a:rPr lang="en-US" altLang="zh-CN">
                <a:sym typeface="+mn-ea"/>
              </a:rPr>
              <a:t>” </a:t>
            </a:r>
            <a:r>
              <a:rPr lang="zh-CN" altLang="en-US">
                <a:sym typeface="+mn-ea"/>
              </a:rPr>
              <a:t>蒸馏优化音频</a:t>
            </a:r>
            <a:r>
              <a:rPr lang="en-US" altLang="zh-CN">
                <a:sym typeface="+mn-ea"/>
              </a:rPr>
              <a:t> / </a:t>
            </a:r>
            <a:r>
              <a:rPr lang="zh-CN" altLang="en-US">
                <a:sym typeface="+mn-ea"/>
              </a:rPr>
              <a:t>视觉模态。</a:t>
            </a:r>
            <a:endParaRPr lang="zh-CN" altLang="en-US">
              <a:sym typeface="+mn-ea"/>
            </a:endParaRPr>
          </a:p>
          <a:p>
            <a:r>
              <a:rPr lang="zh-CN" altLang="en-US">
                <a:sym typeface="+mn-ea"/>
              </a:rPr>
              <a:t>评估结果：</a:t>
            </a:r>
            <a:r>
              <a:rPr lang="en-US" altLang="zh-CN" b="1">
                <a:sym typeface="+mn-ea"/>
              </a:rPr>
              <a:t>MELD</a:t>
            </a:r>
            <a:r>
              <a:rPr lang="en-US" altLang="zh-CN">
                <a:sym typeface="+mn-ea"/>
              </a:rPr>
              <a:t> </a:t>
            </a:r>
            <a:r>
              <a:rPr lang="zh-CN" altLang="en-US">
                <a:sym typeface="+mn-ea"/>
              </a:rPr>
              <a:t>数据集上的加权</a:t>
            </a:r>
            <a:r>
              <a:rPr lang="en-US" altLang="zh-CN">
                <a:sym typeface="+mn-ea"/>
              </a:rPr>
              <a:t> F1-score</a:t>
            </a:r>
            <a:r>
              <a:rPr lang="zh-CN" altLang="en-US">
                <a:sym typeface="+mn-ea"/>
              </a:rPr>
              <a:t>：</a:t>
            </a:r>
            <a:r>
              <a:rPr lang="en-US" altLang="zh-CN" b="1">
                <a:sym typeface="+mn-ea"/>
              </a:rPr>
              <a:t>67.03%</a:t>
            </a:r>
            <a:endParaRPr lang="en-US" altLang="zh-CN" b="1">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6435090" cy="583565"/>
          </a:xfrm>
          <a:prstGeom prst="rect">
            <a:avLst/>
          </a:prstGeom>
          <a:noFill/>
        </p:spPr>
        <p:txBody>
          <a:bodyPr wrap="none" rtlCol="0">
            <a:spAutoFit/>
          </a:bodyPr>
          <a:lstStyle/>
          <a:p>
            <a:pPr algn="l"/>
            <a:r>
              <a:rPr lang="en-US" altLang="zh-CN" sz="3200" b="1" dirty="0">
                <a:solidFill>
                  <a:schemeClr val="bg1"/>
                </a:solidFill>
                <a:cs typeface="+mn-ea"/>
                <a:sym typeface="+mn-lt"/>
              </a:rPr>
              <a:t>5.6 </a:t>
            </a:r>
            <a:r>
              <a:rPr lang="zh-CN" altLang="en-US" sz="3200" b="1" spc="100" dirty="0">
                <a:solidFill>
                  <a:schemeClr val="bg1"/>
                </a:solidFill>
                <a:cs typeface="+mn-ea"/>
                <a:sym typeface="+mn-lt"/>
              </a:rPr>
              <a:t>多模态融合</a:t>
            </a:r>
            <a:r>
              <a:rPr lang="en-US" altLang="zh-CN" sz="3200" b="1" spc="100" dirty="0">
                <a:solidFill>
                  <a:schemeClr val="bg1"/>
                </a:solidFill>
                <a:cs typeface="+mn-ea"/>
                <a:sym typeface="+mn-lt"/>
              </a:rPr>
              <a:t>——</a:t>
            </a:r>
            <a:r>
              <a:rPr lang="zh-CN" altLang="en-US" sz="3200" b="1" spc="100" dirty="0">
                <a:solidFill>
                  <a:schemeClr val="bg1"/>
                </a:solidFill>
                <a:cs typeface="+mn-ea"/>
                <a:sym typeface="+mn-lt"/>
              </a:rPr>
              <a:t>未来优化方向</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 name="文本框 1"/>
          <p:cNvSpPr txBox="1"/>
          <p:nvPr/>
        </p:nvSpPr>
        <p:spPr>
          <a:xfrm>
            <a:off x="676910" y="982980"/>
            <a:ext cx="11515090" cy="4875530"/>
          </a:xfrm>
          <a:prstGeom prst="rect">
            <a:avLst/>
          </a:prstGeom>
          <a:noFill/>
        </p:spPr>
        <p:txBody>
          <a:bodyPr wrap="square" rtlCol="0">
            <a:noAutofit/>
          </a:bodyPr>
          <a:lstStyle/>
          <a:p>
            <a:pPr>
              <a:lnSpc>
                <a:spcPct val="150000"/>
              </a:lnSpc>
            </a:pPr>
            <a:r>
              <a:rPr lang="zh-CN" altLang="en-US" sz="2400" b="1" dirty="0"/>
              <a:t>一、模型架构升级：</a:t>
            </a:r>
            <a:endParaRPr lang="zh-CN" altLang="en-US" dirty="0"/>
          </a:p>
          <a:p>
            <a:pPr>
              <a:lnSpc>
                <a:spcPct val="150000"/>
              </a:lnSpc>
            </a:pPr>
            <a:r>
              <a:rPr lang="en-US" altLang="zh-CN" dirty="0"/>
              <a:t>1</a:t>
            </a:r>
            <a:r>
              <a:rPr lang="zh-CN" altLang="en-US" dirty="0"/>
              <a:t>、句子之间</a:t>
            </a:r>
            <a:r>
              <a:rPr lang="zh-CN" altLang="en-US" dirty="0"/>
              <a:t>的上下文感知</a:t>
            </a:r>
            <a:endParaRPr lang="zh-CN" altLang="en-US" dirty="0"/>
          </a:p>
          <a:p>
            <a:pPr>
              <a:lnSpc>
                <a:spcPct val="150000"/>
              </a:lnSpc>
            </a:pPr>
            <a:r>
              <a:rPr lang="en-US" altLang="zh-CN" dirty="0"/>
              <a:t>2</a:t>
            </a:r>
            <a:r>
              <a:rPr lang="zh-CN" altLang="en-US" dirty="0"/>
              <a:t>、引入大语言模型辅助判断</a:t>
            </a:r>
            <a:endParaRPr lang="en-US" altLang="zh-CN" dirty="0"/>
          </a:p>
          <a:p>
            <a:pPr>
              <a:lnSpc>
                <a:spcPct val="150000"/>
              </a:lnSpc>
            </a:pPr>
            <a:r>
              <a:rPr lang="en-US" altLang="zh-CN" dirty="0"/>
              <a:t>3</a:t>
            </a:r>
            <a:r>
              <a:rPr lang="zh-CN" altLang="en-US" dirty="0"/>
              <a:t>、通过多模态识别添加新的情感特征，如：尴尬、讽刺等</a:t>
            </a:r>
            <a:endParaRPr lang="en-US" altLang="zh-CN" dirty="0"/>
          </a:p>
          <a:p>
            <a:pPr>
              <a:lnSpc>
                <a:spcPct val="150000"/>
              </a:lnSpc>
            </a:pPr>
            <a:r>
              <a:rPr lang="en-US" altLang="zh-CN" dirty="0"/>
              <a:t>4</a:t>
            </a:r>
            <a:r>
              <a:rPr lang="zh-CN" altLang="en-US" dirty="0"/>
              <a:t>、不止于</a:t>
            </a:r>
            <a:r>
              <a:rPr lang="en-US" altLang="zh-CN" dirty="0" err="1"/>
              <a:t>vision</a:t>
            </a:r>
            <a:r>
              <a:rPr lang="zh-CN" altLang="en-US" dirty="0" err="1"/>
              <a:t>、</a:t>
            </a:r>
            <a:r>
              <a:rPr lang="en-US" altLang="zh-CN" dirty="0" err="1"/>
              <a:t>text</a:t>
            </a:r>
            <a:r>
              <a:rPr lang="zh-CN" altLang="en-US" dirty="0" err="1"/>
              <a:t>、</a:t>
            </a:r>
            <a:r>
              <a:rPr lang="en-US" altLang="zh-CN" dirty="0" err="1"/>
              <a:t>audio</a:t>
            </a:r>
            <a:r>
              <a:rPr lang="zh-CN" altLang="en-US" dirty="0"/>
              <a:t>的三模态融合，加入生理因素，比如心跳频率等</a:t>
            </a:r>
            <a:endParaRPr lang="zh-CN" altLang="en-US" dirty="0"/>
          </a:p>
          <a:p>
            <a:pPr>
              <a:lnSpc>
                <a:spcPct val="150000"/>
              </a:lnSpc>
            </a:pPr>
            <a:endParaRPr lang="zh-CN" altLang="en-US" dirty="0"/>
          </a:p>
          <a:p>
            <a:pPr>
              <a:lnSpc>
                <a:spcPct val="150000"/>
              </a:lnSpc>
            </a:pPr>
            <a:r>
              <a:rPr lang="zh-CN" altLang="en-US" sz="2400" b="1" dirty="0"/>
              <a:t>二、数据集增强：</a:t>
            </a:r>
            <a:endParaRPr lang="zh-CN" altLang="en-US" sz="2400" b="1" dirty="0"/>
          </a:p>
          <a:p>
            <a:pPr>
              <a:lnSpc>
                <a:spcPct val="150000"/>
              </a:lnSpc>
            </a:pPr>
            <a:r>
              <a:rPr lang="en-US" altLang="zh-CN" dirty="0"/>
              <a:t>1</a:t>
            </a:r>
            <a:r>
              <a:rPr lang="zh-CN" altLang="en-US" dirty="0"/>
              <a:t>、更加清晰的原始数据，便于单模态模型提取特征</a:t>
            </a:r>
            <a:endParaRPr lang="zh-CN" altLang="en-US" dirty="0"/>
          </a:p>
          <a:p>
            <a:pPr>
              <a:lnSpc>
                <a:spcPct val="150000"/>
              </a:lnSpc>
            </a:pPr>
            <a:r>
              <a:rPr lang="en-US" altLang="zh-CN" dirty="0"/>
              <a:t>2</a:t>
            </a:r>
            <a:r>
              <a:rPr lang="zh-CN" altLang="en-US" dirty="0"/>
              <a:t>、区分低噪声到高噪声，利于模型训练也能提高</a:t>
            </a:r>
            <a:r>
              <a:rPr lang="zh-CN" altLang="en-US" dirty="0"/>
              <a:t>鲁棒性</a:t>
            </a:r>
            <a:endParaRPr lang="zh-CN" altLang="en-US" dirty="0"/>
          </a:p>
          <a:p>
            <a:pPr>
              <a:lnSpc>
                <a:spcPct val="150000"/>
              </a:lnSpc>
            </a:pPr>
            <a:r>
              <a:rPr lang="en-US" altLang="zh-CN" dirty="0"/>
              <a:t>3</a:t>
            </a:r>
            <a:r>
              <a:rPr lang="zh-CN" altLang="en-US" dirty="0"/>
              <a:t>、更细粒度的多标签</a:t>
            </a:r>
            <a:r>
              <a:rPr lang="zh-CN" altLang="en-US" dirty="0"/>
              <a:t>概率标注，更好地展现情绪表达的复杂性</a:t>
            </a:r>
            <a:endParaRPr lang="zh-CN" altLang="en-US" dirty="0"/>
          </a:p>
          <a:p>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5896610" cy="583565"/>
          </a:xfrm>
          <a:prstGeom prst="rect">
            <a:avLst/>
          </a:prstGeom>
          <a:noFill/>
        </p:spPr>
        <p:txBody>
          <a:bodyPr wrap="none" rtlCol="0">
            <a:spAutoFit/>
          </a:bodyPr>
          <a:lstStyle/>
          <a:p>
            <a:r>
              <a:rPr lang="en-US" altLang="zh-CN" sz="3200" b="1" dirty="0">
                <a:solidFill>
                  <a:schemeClr val="bg1"/>
                </a:solidFill>
                <a:cs typeface="+mn-ea"/>
                <a:sym typeface="+mn-lt"/>
              </a:rPr>
              <a:t>6. </a:t>
            </a:r>
            <a:r>
              <a:rPr lang="en-US" altLang="zh-CN" sz="3200" b="1" spc="100" dirty="0">
                <a:solidFill>
                  <a:schemeClr val="bg1"/>
                </a:solidFill>
                <a:cs typeface="+mn-ea"/>
                <a:sym typeface="+mn-lt"/>
              </a:rPr>
              <a:t> LLM</a:t>
            </a:r>
            <a:r>
              <a:rPr lang="zh-CN" altLang="en-US" sz="3200" b="1" spc="100" dirty="0">
                <a:solidFill>
                  <a:schemeClr val="bg1"/>
                </a:solidFill>
                <a:cs typeface="+mn-ea"/>
                <a:sym typeface="+mn-lt"/>
              </a:rPr>
              <a:t>对话服务与提示词工程</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 name="文本框 1"/>
          <p:cNvSpPr txBox="1"/>
          <p:nvPr/>
        </p:nvSpPr>
        <p:spPr>
          <a:xfrm>
            <a:off x="393620" y="1068576"/>
            <a:ext cx="10638447" cy="5167890"/>
          </a:xfrm>
          <a:prstGeom prst="rect">
            <a:avLst/>
          </a:prstGeom>
          <a:noFill/>
        </p:spPr>
        <p:txBody>
          <a:bodyPr wrap="square" rtlCol="0">
            <a:spAutoFit/>
          </a:bodyPr>
          <a:lstStyle/>
          <a:p>
            <a:pPr>
              <a:lnSpc>
                <a:spcPct val="150000"/>
              </a:lnSpc>
            </a:pPr>
            <a:r>
              <a:rPr lang="zh-CN" altLang="en-US" sz="2400" b="1" dirty="0"/>
              <a:t>一、服务层架构设计</a:t>
            </a:r>
            <a:endParaRPr lang="en-US" altLang="zh-CN" sz="2400" b="1" dirty="0"/>
          </a:p>
          <a:p>
            <a:pPr>
              <a:lnSpc>
                <a:spcPct val="150000"/>
              </a:lnSpc>
            </a:pPr>
            <a:r>
              <a:rPr lang="en-US" altLang="zh-CN" sz="2400" b="1" dirty="0"/>
              <a:t>       </a:t>
            </a:r>
            <a:r>
              <a:rPr lang="zh-CN" altLang="en-US" dirty="0"/>
              <a:t>服务解耦：将</a:t>
            </a:r>
            <a:r>
              <a:rPr lang="en-US" altLang="zh-CN" dirty="0"/>
              <a:t>LLM</a:t>
            </a:r>
            <a:r>
              <a:rPr lang="zh-CN" altLang="en-US" dirty="0"/>
              <a:t>的网络请求封装，通过</a:t>
            </a:r>
            <a:r>
              <a:rPr lang="en-US" altLang="zh-CN" dirty="0"/>
              <a:t>SDK</a:t>
            </a:r>
            <a:r>
              <a:rPr lang="zh-CN" altLang="en-US" dirty="0"/>
              <a:t>标准接口连接</a:t>
            </a:r>
            <a:r>
              <a:rPr lang="en-US" altLang="zh-CN" dirty="0"/>
              <a:t>API</a:t>
            </a:r>
            <a:endParaRPr lang="en-US" altLang="zh-CN" dirty="0"/>
          </a:p>
          <a:p>
            <a:pPr>
              <a:lnSpc>
                <a:spcPct val="150000"/>
              </a:lnSpc>
            </a:pPr>
            <a:r>
              <a:rPr lang="zh-CN" altLang="en-US" dirty="0"/>
              <a:t>         上下文管理：维护对话历史，携带完整的上下文窗口</a:t>
            </a:r>
            <a:endParaRPr lang="en-US" altLang="zh-CN" dirty="0"/>
          </a:p>
          <a:p>
            <a:pPr>
              <a:lnSpc>
                <a:spcPct val="150000"/>
              </a:lnSpc>
            </a:pPr>
            <a:endParaRPr lang="en-US" altLang="zh-CN" dirty="0"/>
          </a:p>
          <a:p>
            <a:pPr>
              <a:lnSpc>
                <a:spcPct val="150000"/>
              </a:lnSpc>
            </a:pPr>
            <a:r>
              <a:rPr lang="zh-CN" altLang="en-US" sz="2400" b="1" dirty="0"/>
              <a:t>二、提示词工程策略</a:t>
            </a:r>
            <a:endParaRPr lang="en-US" altLang="zh-CN" sz="2400" b="1" dirty="0"/>
          </a:p>
          <a:p>
            <a:pPr>
              <a:lnSpc>
                <a:spcPct val="150000"/>
              </a:lnSpc>
            </a:pPr>
            <a:r>
              <a:rPr lang="zh-CN" altLang="en-US" dirty="0"/>
              <a:t>         注入系统感知世界观：规定感知优先级，明确多模态冲突的处理方式</a:t>
            </a:r>
            <a:endParaRPr lang="en-US" altLang="zh-CN" dirty="0"/>
          </a:p>
          <a:p>
            <a:pPr>
              <a:lnSpc>
                <a:spcPct val="150000"/>
              </a:lnSpc>
            </a:pPr>
            <a:r>
              <a:rPr lang="en-US" altLang="zh-CN" dirty="0"/>
              <a:t>         </a:t>
            </a:r>
            <a:r>
              <a:rPr lang="zh-CN" altLang="en-US" dirty="0"/>
              <a:t>构建多种动态人格：预设多种模式，通过具体的风格指南来指导</a:t>
            </a:r>
            <a:r>
              <a:rPr lang="en-US" altLang="zh-CN" dirty="0"/>
              <a:t>LLM</a:t>
            </a:r>
            <a:r>
              <a:rPr lang="zh-CN" altLang="en-US" dirty="0"/>
              <a:t>的用词</a:t>
            </a:r>
            <a:endParaRPr lang="en-US" altLang="zh-CN" dirty="0"/>
          </a:p>
          <a:p>
            <a:pPr>
              <a:lnSpc>
                <a:spcPct val="150000"/>
              </a:lnSpc>
            </a:pPr>
            <a:r>
              <a:rPr lang="en-US" altLang="zh-CN" dirty="0"/>
              <a:t>         </a:t>
            </a:r>
            <a:r>
              <a:rPr lang="zh-CN" altLang="en-US" dirty="0"/>
              <a:t>全局交互约束：要求模型延续对话流，拒绝冷场</a:t>
            </a:r>
            <a:endParaRPr lang="en-US" altLang="zh-CN" dirty="0"/>
          </a:p>
          <a:p>
            <a:pPr>
              <a:lnSpc>
                <a:spcPct val="150000"/>
              </a:lnSpc>
            </a:pPr>
            <a:endParaRPr lang="en-US" altLang="zh-CN" dirty="0"/>
          </a:p>
          <a:p>
            <a:pPr>
              <a:lnSpc>
                <a:spcPct val="150000"/>
              </a:lnSpc>
            </a:pPr>
            <a:r>
              <a:rPr lang="zh-CN" altLang="en-US" sz="2400" b="1" dirty="0"/>
              <a:t>三、用户自定义智能体</a:t>
            </a:r>
            <a:endParaRPr lang="en-US" altLang="zh-CN" sz="2400" b="1" dirty="0"/>
          </a:p>
          <a:p>
            <a:pPr>
              <a:lnSpc>
                <a:spcPct val="150000"/>
              </a:lnSpc>
            </a:pPr>
            <a:r>
              <a:rPr lang="en-US" altLang="zh-CN" dirty="0"/>
              <a:t>        </a:t>
            </a:r>
            <a:r>
              <a:rPr lang="zh-CN" altLang="en-US" dirty="0"/>
              <a:t>支持</a:t>
            </a:r>
            <a:r>
              <a:rPr lang="en-US" altLang="zh-CN" dirty="0"/>
              <a:t>prompt</a:t>
            </a:r>
            <a:r>
              <a:rPr lang="zh-CN" altLang="en-US" dirty="0"/>
              <a:t>的动态调整，允许用户输入自然语言描述，实现零样本的角色扮演</a:t>
            </a:r>
            <a:endParaRPr lang="zh-CN" altLang="en-US" dirty="0"/>
          </a:p>
        </p:txBody>
      </p:sp>
      <p:pic>
        <p:nvPicPr>
          <p:cNvPr id="3" name="图片 2"/>
          <p:cNvPicPr>
            <a:picLocks noChangeAspect="1"/>
          </p:cNvPicPr>
          <p:nvPr/>
        </p:nvPicPr>
        <p:blipFill>
          <a:blip r:embed="rId1"/>
          <a:stretch>
            <a:fillRect/>
          </a:stretch>
        </p:blipFill>
        <p:spPr>
          <a:xfrm>
            <a:off x="9448798" y="1026087"/>
            <a:ext cx="2310584" cy="54624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4443095" cy="583565"/>
          </a:xfrm>
          <a:prstGeom prst="rect">
            <a:avLst/>
          </a:prstGeom>
          <a:noFill/>
        </p:spPr>
        <p:txBody>
          <a:bodyPr wrap="none" rtlCol="0">
            <a:spAutoFit/>
          </a:bodyPr>
          <a:lstStyle/>
          <a:p>
            <a:r>
              <a:rPr lang="en-US" altLang="zh-CN" sz="3200" b="1" dirty="0">
                <a:solidFill>
                  <a:schemeClr val="bg1"/>
                </a:solidFill>
                <a:cs typeface="+mn-ea"/>
                <a:sym typeface="+mn-lt"/>
              </a:rPr>
              <a:t>7. </a:t>
            </a:r>
            <a:r>
              <a:rPr lang="zh-CN" altLang="en-US" sz="3200" b="1" spc="100" dirty="0">
                <a:solidFill>
                  <a:schemeClr val="bg1"/>
                </a:solidFill>
                <a:cs typeface="+mn-ea"/>
                <a:sym typeface="+mn-lt"/>
              </a:rPr>
              <a:t>系统开发与交互优化</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 name="文本框 1"/>
          <p:cNvSpPr txBox="1"/>
          <p:nvPr/>
        </p:nvSpPr>
        <p:spPr>
          <a:xfrm>
            <a:off x="582295" y="1307465"/>
            <a:ext cx="10251440" cy="770890"/>
          </a:xfrm>
          <a:prstGeom prst="rect">
            <a:avLst/>
          </a:prstGeom>
          <a:noFill/>
        </p:spPr>
        <p:txBody>
          <a:bodyPr wrap="square" rtlCol="0">
            <a:noAutofit/>
          </a:bodyPr>
          <a:lstStyle/>
          <a:p>
            <a:pPr indent="457200"/>
            <a:r>
              <a:rPr lang="zh-CN" altLang="en-US"/>
              <a:t>项目前端采用</a:t>
            </a:r>
            <a:r>
              <a:rPr lang="en-US" altLang="zh-CN"/>
              <a:t> </a:t>
            </a:r>
            <a:r>
              <a:rPr lang="en-US" altLang="zh-CN" sz="2400" b="1"/>
              <a:t>Vue 3 + Vite</a:t>
            </a:r>
            <a:r>
              <a:rPr lang="en-US" altLang="zh-CN" sz="2400"/>
              <a:t> </a:t>
            </a:r>
            <a:r>
              <a:rPr lang="zh-CN" altLang="en-US"/>
              <a:t>框架，后端基于</a:t>
            </a:r>
            <a:r>
              <a:rPr lang="en-US" altLang="zh-CN"/>
              <a:t> </a:t>
            </a:r>
            <a:r>
              <a:rPr lang="en-US" altLang="zh-CN" sz="2400" b="1"/>
              <a:t>FastAPI</a:t>
            </a:r>
            <a:r>
              <a:rPr lang="en-US" altLang="zh-CN" b="1"/>
              <a:t> </a:t>
            </a:r>
            <a:r>
              <a:rPr lang="zh-CN" altLang="en-US"/>
              <a:t>重构，构建了一个低延迟、高响应的沉浸式多模态情感交互系统（</a:t>
            </a:r>
            <a:r>
              <a:rPr lang="en-US" altLang="zh-CN"/>
              <a:t>EmoChat Pro</a:t>
            </a:r>
            <a:r>
              <a:rPr lang="zh-CN" altLang="en-US"/>
              <a:t>）</a:t>
            </a:r>
            <a:endParaRPr lang="zh-CN" altLang="en-US"/>
          </a:p>
        </p:txBody>
      </p:sp>
      <p:sp>
        <p:nvSpPr>
          <p:cNvPr id="3" name="文本框 2"/>
          <p:cNvSpPr txBox="1"/>
          <p:nvPr/>
        </p:nvSpPr>
        <p:spPr>
          <a:xfrm>
            <a:off x="676910" y="2343785"/>
            <a:ext cx="8241665" cy="1546225"/>
          </a:xfrm>
          <a:prstGeom prst="rect">
            <a:avLst/>
          </a:prstGeom>
          <a:noFill/>
        </p:spPr>
        <p:txBody>
          <a:bodyPr wrap="square" rtlCol="0">
            <a:noAutofit/>
          </a:bodyPr>
          <a:lstStyle/>
          <a:p>
            <a:r>
              <a:rPr lang="zh-CN" altLang="en-US" sz="2400" b="1" dirty="0"/>
              <a:t>交互页面优化：</a:t>
            </a:r>
            <a:r>
              <a:rPr lang="zh-CN" altLang="en-US" dirty="0"/>
              <a:t>三版本迭代，前端全面重构</a:t>
            </a:r>
            <a:endParaRPr lang="zh-CN" altLang="en-US" dirty="0"/>
          </a:p>
        </p:txBody>
      </p:sp>
      <p:sp>
        <p:nvSpPr>
          <p:cNvPr id="4" name="文本框 3"/>
          <p:cNvSpPr txBox="1"/>
          <p:nvPr/>
        </p:nvSpPr>
        <p:spPr>
          <a:xfrm>
            <a:off x="537552" y="4779646"/>
            <a:ext cx="5488597" cy="2168525"/>
          </a:xfrm>
          <a:prstGeom prst="rect">
            <a:avLst/>
          </a:prstGeom>
          <a:noFill/>
        </p:spPr>
        <p:txBody>
          <a:bodyPr wrap="square" rtlCol="0">
            <a:spAutoFit/>
          </a:bodyPr>
          <a:lstStyle/>
          <a:p>
            <a:pPr>
              <a:lnSpc>
                <a:spcPct val="150000"/>
              </a:lnSpc>
            </a:pPr>
            <a:r>
              <a:rPr lang="zh-CN" altLang="en-US" sz="2400" b="1" dirty="0"/>
              <a:t>运行逻辑优化：</a:t>
            </a:r>
            <a:endParaRPr lang="zh-CN" altLang="en-US" dirty="0"/>
          </a:p>
          <a:p>
            <a:pPr>
              <a:lnSpc>
                <a:spcPct val="150000"/>
              </a:lnSpc>
            </a:pPr>
            <a:r>
              <a:rPr lang="en-US" altLang="zh-CN" dirty="0"/>
              <a:t>1.</a:t>
            </a:r>
            <a:r>
              <a:rPr lang="zh-CN" altLang="en-US" dirty="0"/>
              <a:t>交互逻辑升级：从“串行等待”到“实时联动分析”</a:t>
            </a:r>
            <a:endParaRPr lang="zh-CN" altLang="en-US" dirty="0"/>
          </a:p>
          <a:p>
            <a:pPr>
              <a:lnSpc>
                <a:spcPct val="150000"/>
              </a:lnSpc>
            </a:pPr>
            <a:r>
              <a:rPr lang="en-US" altLang="zh-CN" dirty="0"/>
              <a:t>2.</a:t>
            </a:r>
            <a:r>
              <a:rPr lang="zh-CN" altLang="en-US" dirty="0"/>
              <a:t>采集模式革新：实时分析</a:t>
            </a:r>
            <a:endParaRPr lang="zh-CN" altLang="en-US" dirty="0"/>
          </a:p>
          <a:p>
            <a:pPr>
              <a:lnSpc>
                <a:spcPct val="150000"/>
              </a:lnSpc>
            </a:pPr>
            <a:r>
              <a:rPr lang="en-US" altLang="zh-CN" dirty="0"/>
              <a:t>3.</a:t>
            </a:r>
            <a:r>
              <a:rPr lang="zh-CN" altLang="en-US" dirty="0"/>
              <a:t>“</a:t>
            </a:r>
            <a:r>
              <a:rPr lang="zh-CN" altLang="en-US" b="1" dirty="0"/>
              <a:t>隐形抢跑</a:t>
            </a:r>
            <a:r>
              <a:rPr lang="zh-CN" altLang="en-US" dirty="0"/>
              <a:t>”机制：静默加载音频与视频</a:t>
            </a:r>
            <a:endParaRPr lang="zh-CN" altLang="en-US" dirty="0"/>
          </a:p>
          <a:p>
            <a:endParaRPr lang="zh-CN" altLang="en-US" dirty="0"/>
          </a:p>
        </p:txBody>
      </p:sp>
      <p:pic>
        <p:nvPicPr>
          <p:cNvPr id="5" name="图片 4"/>
          <p:cNvPicPr/>
          <p:nvPr/>
        </p:nvPicPr>
        <p:blipFill>
          <a:blip r:embed="rId1"/>
          <a:srcRect l="2749" r="5251"/>
          <a:stretch>
            <a:fillRect/>
          </a:stretch>
        </p:blipFill>
        <p:spPr>
          <a:xfrm>
            <a:off x="759460" y="2855595"/>
            <a:ext cx="3346450" cy="1846580"/>
          </a:xfrm>
          <a:prstGeom prst="rect">
            <a:avLst/>
          </a:prstGeom>
        </p:spPr>
      </p:pic>
      <p:pic>
        <p:nvPicPr>
          <p:cNvPr id="6" name="图片 5"/>
          <p:cNvPicPr/>
          <p:nvPr/>
        </p:nvPicPr>
        <p:blipFill>
          <a:blip r:embed="rId2"/>
          <a:srcRect t="8027" r="3080" b="4179"/>
          <a:stretch>
            <a:fillRect/>
          </a:stretch>
        </p:blipFill>
        <p:spPr>
          <a:xfrm>
            <a:off x="4570538" y="2855293"/>
            <a:ext cx="3254669" cy="1846659"/>
          </a:xfrm>
          <a:prstGeom prst="rect">
            <a:avLst/>
          </a:prstGeom>
        </p:spPr>
      </p:pic>
      <p:pic>
        <p:nvPicPr>
          <p:cNvPr id="8" name="图片 7"/>
          <p:cNvPicPr>
            <a:picLocks noChangeAspect="1"/>
          </p:cNvPicPr>
          <p:nvPr/>
        </p:nvPicPr>
        <p:blipFill>
          <a:blip r:embed="rId3"/>
          <a:stretch>
            <a:fillRect/>
          </a:stretch>
        </p:blipFill>
        <p:spPr>
          <a:xfrm>
            <a:off x="8290112" y="2855293"/>
            <a:ext cx="3120328" cy="18732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2481580" cy="583565"/>
          </a:xfrm>
          <a:prstGeom prst="rect">
            <a:avLst/>
          </a:prstGeom>
          <a:noFill/>
        </p:spPr>
        <p:txBody>
          <a:bodyPr wrap="none" rtlCol="0">
            <a:spAutoFit/>
          </a:bodyPr>
          <a:lstStyle/>
          <a:p>
            <a:r>
              <a:rPr lang="en-US" altLang="zh-CN" sz="3200" b="1" dirty="0">
                <a:solidFill>
                  <a:schemeClr val="bg1"/>
                </a:solidFill>
                <a:cs typeface="+mn-ea"/>
                <a:sym typeface="+mn-lt"/>
              </a:rPr>
              <a:t>8. </a:t>
            </a:r>
            <a:r>
              <a:rPr lang="en-US" altLang="zh-CN" sz="3200" b="1" spc="100" dirty="0">
                <a:solidFill>
                  <a:schemeClr val="bg1"/>
                </a:solidFill>
                <a:cs typeface="+mn-ea"/>
                <a:sym typeface="+mn-lt"/>
              </a:rPr>
              <a:t> </a:t>
            </a:r>
            <a:r>
              <a:rPr lang="zh-CN" altLang="en-US" sz="3200" b="1" spc="100" dirty="0">
                <a:solidFill>
                  <a:schemeClr val="bg1"/>
                </a:solidFill>
                <a:cs typeface="+mn-ea"/>
                <a:sym typeface="+mn-lt"/>
              </a:rPr>
              <a:t>成员分工</a:t>
            </a:r>
            <a:endParaRPr lang="zh-CN" altLang="en-US" sz="3200" b="1" spc="100"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 name="文本框 1"/>
          <p:cNvSpPr txBox="1"/>
          <p:nvPr/>
        </p:nvSpPr>
        <p:spPr>
          <a:xfrm>
            <a:off x="681355" y="1323340"/>
            <a:ext cx="10863580" cy="5077460"/>
          </a:xfrm>
          <a:prstGeom prst="rect">
            <a:avLst/>
          </a:prstGeom>
          <a:noFill/>
        </p:spPr>
        <p:txBody>
          <a:bodyPr wrap="square" rtlCol="0">
            <a:noAutofit/>
          </a:bodyPr>
          <a:lstStyle/>
          <a:p>
            <a:r>
              <a:rPr lang="zh-CN" altLang="en-US" sz="2400" b="1" dirty="0"/>
              <a:t>高致远</a:t>
            </a:r>
            <a:r>
              <a:rPr lang="zh-CN" altLang="en-US" dirty="0"/>
              <a:t>（负责人）：负责二代三代</a:t>
            </a:r>
            <a:r>
              <a:rPr lang="en-US" altLang="zh-CN" dirty="0"/>
              <a:t>audio</a:t>
            </a:r>
            <a:r>
              <a:rPr lang="zh-CN" altLang="en-US" dirty="0"/>
              <a:t>和</a:t>
            </a:r>
            <a:r>
              <a:rPr lang="en-US" altLang="zh-CN" dirty="0"/>
              <a:t>fusion</a:t>
            </a:r>
            <a:r>
              <a:rPr lang="zh-CN" altLang="en-US" dirty="0"/>
              <a:t>混合融合部分模型数据集的筛选清洗，模型的搭建、训练，优化分析，深度参与项目全过程，</a:t>
            </a:r>
            <a:r>
              <a:rPr lang="en-US" altLang="zh-CN" dirty="0">
                <a:sym typeface="+mn-ea"/>
              </a:rPr>
              <a:t>PPT</a:t>
            </a:r>
            <a:r>
              <a:rPr lang="zh-CN" altLang="en-US" dirty="0">
                <a:sym typeface="+mn-ea"/>
              </a:rPr>
              <a:t>制作</a:t>
            </a:r>
            <a:r>
              <a:rPr lang="zh-CN" altLang="en-US" dirty="0"/>
              <a:t>，撰写实验报告</a:t>
            </a:r>
            <a:endParaRPr lang="zh-CN" altLang="en-US" dirty="0"/>
          </a:p>
          <a:p>
            <a:endParaRPr lang="en-US" altLang="zh-CN" dirty="0"/>
          </a:p>
          <a:p>
            <a:r>
              <a:rPr lang="zh-CN" altLang="en-US" sz="2400" b="1" dirty="0"/>
              <a:t>周梓昱</a:t>
            </a:r>
            <a:r>
              <a:rPr lang="zh-CN" altLang="en-US" dirty="0"/>
              <a:t>：整个项目框架的总体构建；文本部分模型的选择，</a:t>
            </a:r>
            <a:r>
              <a:rPr lang="en-US" altLang="zh-CN" dirty="0"/>
              <a:t>BERT</a:t>
            </a:r>
            <a:r>
              <a:rPr lang="zh-CN" altLang="en-US" dirty="0"/>
              <a:t>预训练模型的微调、对应数据集的搜集、选择与清洗；多模态</a:t>
            </a:r>
            <a:r>
              <a:rPr lang="en-US" altLang="zh-CN" dirty="0"/>
              <a:t>fusion</a:t>
            </a:r>
            <a:r>
              <a:rPr lang="zh-CN" altLang="en-US" dirty="0"/>
              <a:t>融合、前后端以及接入</a:t>
            </a:r>
            <a:r>
              <a:rPr lang="en-US" altLang="zh-CN" dirty="0" err="1"/>
              <a:t>Deepseek</a:t>
            </a:r>
            <a:r>
              <a:rPr lang="zh-CN" altLang="en-US" dirty="0"/>
              <a:t>的</a:t>
            </a:r>
            <a:r>
              <a:rPr lang="en-US" altLang="zh-CN" dirty="0"/>
              <a:t>API</a:t>
            </a:r>
            <a:r>
              <a:rPr lang="zh-CN" altLang="en-US" dirty="0"/>
              <a:t>的第一个版本搭建，，撰写实验报告</a:t>
            </a:r>
            <a:r>
              <a:rPr lang="en-US" altLang="zh-CN" dirty="0"/>
              <a:t>3.2</a:t>
            </a:r>
            <a:r>
              <a:rPr lang="zh-CN" altLang="en-US" dirty="0"/>
              <a:t>文本模态部分</a:t>
            </a:r>
            <a:endParaRPr lang="zh-CN" altLang="en-US" dirty="0"/>
          </a:p>
          <a:p>
            <a:endParaRPr lang="en-US" altLang="zh-CN" b="1" dirty="0"/>
          </a:p>
          <a:p>
            <a:r>
              <a:rPr lang="zh-CN" altLang="en-US" sz="2400" b="1" dirty="0"/>
              <a:t>刘可一</a:t>
            </a:r>
            <a:r>
              <a:rPr lang="zh-CN" altLang="en-US" dirty="0"/>
              <a:t>：视觉模态模型的比较选择，搭建训练一代</a:t>
            </a:r>
            <a:r>
              <a:rPr lang="en-US" altLang="zh-CN" dirty="0"/>
              <a:t>audio</a:t>
            </a:r>
            <a:r>
              <a:rPr lang="zh-CN" altLang="en-US" dirty="0"/>
              <a:t>模型，</a:t>
            </a:r>
            <a:r>
              <a:rPr lang="zh-CN" altLang="en-US" dirty="0">
                <a:sym typeface="+mn-ea"/>
              </a:rPr>
              <a:t>辅助二代三代</a:t>
            </a:r>
            <a:r>
              <a:rPr lang="en-US" altLang="zh-CN" dirty="0">
                <a:sym typeface="+mn-ea"/>
              </a:rPr>
              <a:t>audio</a:t>
            </a:r>
            <a:r>
              <a:rPr lang="zh-CN" altLang="en-US" dirty="0">
                <a:sym typeface="+mn-ea"/>
              </a:rPr>
              <a:t>模型和</a:t>
            </a:r>
            <a:r>
              <a:rPr lang="en-US" altLang="zh-CN" dirty="0">
                <a:sym typeface="+mn-ea"/>
              </a:rPr>
              <a:t>fusion</a:t>
            </a:r>
            <a:r>
              <a:rPr lang="zh-CN" altLang="en-US" dirty="0">
                <a:sym typeface="+mn-ea"/>
              </a:rPr>
              <a:t>混合融合部分的训练和优化分析</a:t>
            </a:r>
            <a:r>
              <a:rPr lang="zh-CN" altLang="en-US" dirty="0"/>
              <a:t>，制作项目介绍视频</a:t>
            </a:r>
            <a:endParaRPr lang="zh-CN" altLang="en-US" dirty="0"/>
          </a:p>
          <a:p>
            <a:endParaRPr lang="en-US" altLang="zh-CN" dirty="0"/>
          </a:p>
          <a:p>
            <a:r>
              <a:rPr lang="zh-CN" altLang="en-US" sz="2400" b="1" dirty="0"/>
              <a:t>蒋成康</a:t>
            </a:r>
            <a:r>
              <a:rPr lang="zh-CN" altLang="en-US" dirty="0"/>
              <a:t>：</a:t>
            </a:r>
            <a:r>
              <a:rPr lang="en-US" altLang="zh-CN" dirty="0"/>
              <a:t> </a:t>
            </a:r>
            <a:r>
              <a:rPr lang="zh-CN" altLang="en-US" dirty="0"/>
              <a:t>搭建</a:t>
            </a:r>
            <a:r>
              <a:rPr lang="en-US" altLang="zh-CN" dirty="0"/>
              <a:t>LLM </a:t>
            </a:r>
            <a:r>
              <a:rPr lang="zh-CN" altLang="en-US" dirty="0"/>
              <a:t>对话服务与提示工程部分，完成</a:t>
            </a:r>
            <a:r>
              <a:rPr lang="en-US" altLang="zh-CN" dirty="0"/>
              <a:t>fusion</a:t>
            </a:r>
            <a:r>
              <a:rPr lang="zh-CN" altLang="en-US" dirty="0"/>
              <a:t>决策融合部分，辅助二代三代</a:t>
            </a:r>
            <a:r>
              <a:rPr lang="en-US" altLang="zh-CN" dirty="0"/>
              <a:t>audio</a:t>
            </a:r>
            <a:r>
              <a:rPr lang="zh-CN" altLang="en-US" dirty="0"/>
              <a:t>模型和</a:t>
            </a:r>
            <a:r>
              <a:rPr lang="en-US" altLang="zh-CN" dirty="0"/>
              <a:t>fusion</a:t>
            </a:r>
            <a:r>
              <a:rPr lang="zh-CN" altLang="en-US" dirty="0"/>
              <a:t>混合融合部分的训练和优化分析，</a:t>
            </a:r>
            <a:r>
              <a:rPr lang="en-US" altLang="zh-CN" dirty="0"/>
              <a:t>PPT</a:t>
            </a:r>
            <a:r>
              <a:rPr lang="zh-CN" altLang="en-US" dirty="0"/>
              <a:t>制作，撰写实验报告</a:t>
            </a:r>
            <a:r>
              <a:rPr lang="en-US" altLang="zh-CN" dirty="0"/>
              <a:t>3.1</a:t>
            </a:r>
            <a:r>
              <a:rPr lang="zh-CN" altLang="en-US" dirty="0"/>
              <a:t>视觉模态部分</a:t>
            </a:r>
            <a:endParaRPr lang="zh-CN" altLang="en-US" dirty="0"/>
          </a:p>
          <a:p>
            <a:endParaRPr lang="en-US" altLang="zh-CN" dirty="0"/>
          </a:p>
          <a:p>
            <a:r>
              <a:rPr lang="zh-CN" altLang="en-US" sz="2400" b="1" dirty="0"/>
              <a:t>郭鑫</a:t>
            </a:r>
            <a:r>
              <a:rPr lang="zh-CN" altLang="en-US" dirty="0"/>
              <a:t>：负责新的前端框架的选择，以及第二版和第三版前端、后端的重构，接收对齐其他组员最新成果，并更新项目成果文件，制作项目介绍视频</a:t>
            </a:r>
            <a:endParaRPr lang="zh-CN" altLang="en-US" dirty="0"/>
          </a:p>
          <a:p>
            <a:endParaRPr lang="zh-CN" altLang="en-US" dirty="0"/>
          </a:p>
          <a:p>
            <a:r>
              <a:rPr lang="zh-CN" altLang="en-US" dirty="0"/>
              <a:t>团队成员从开始选题讨论，到动手实践，最后汇报与收尾工作都精诚团结，互相帮助，共同完成本次项目</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2703195" cy="583565"/>
          </a:xfrm>
          <a:prstGeom prst="rect">
            <a:avLst/>
          </a:prstGeom>
          <a:noFill/>
        </p:spPr>
        <p:txBody>
          <a:bodyPr wrap="none" rtlCol="0">
            <a:spAutoFit/>
          </a:bodyPr>
          <a:lstStyle/>
          <a:p>
            <a:r>
              <a:rPr lang="en-US" altLang="zh-CN" sz="3200" b="1" dirty="0">
                <a:solidFill>
                  <a:schemeClr val="bg1"/>
                </a:solidFill>
                <a:cs typeface="+mn-ea"/>
                <a:sym typeface="+mn-lt"/>
              </a:rPr>
              <a:t>9. </a:t>
            </a:r>
            <a:r>
              <a:rPr lang="zh-CN" altLang="en-US" sz="3200" b="1" dirty="0">
                <a:solidFill>
                  <a:schemeClr val="bg1"/>
                </a:solidFill>
                <a:cs typeface="+mn-ea"/>
                <a:sym typeface="+mn-lt"/>
              </a:rPr>
              <a:t>总结与展望</a:t>
            </a:r>
            <a:endParaRPr lang="zh-CN" altLang="en-US" sz="3200" b="1" dirty="0">
              <a:solidFill>
                <a:schemeClr val="bg1"/>
              </a:solidFill>
              <a:cs typeface="+mn-ea"/>
              <a:sym typeface="+mn-lt"/>
            </a:endParaRPr>
          </a:p>
        </p:txBody>
      </p:sp>
      <p:sp>
        <p:nvSpPr>
          <p:cNvPr id="37" name="灯片编号占位符 36"/>
          <p:cNvSpPr>
            <a:spLocks noGrp="1"/>
          </p:cNvSpPr>
          <p:nvPr>
            <p:ph type="sldNum" sz="quarter" idx="12"/>
          </p:nvPr>
        </p:nvSpPr>
        <p:spPr/>
        <p:txBody>
          <a:bodyPr/>
          <a:lstStyle/>
          <a:p>
            <a:fld id="{D8D65378-E559-4E6C-92D9-27E2C3AF472B}" type="slidenum">
              <a:rPr lang="zh-CN" altLang="en-US" smtClean="0">
                <a:cs typeface="+mn-ea"/>
                <a:sym typeface="+mn-lt"/>
              </a:rPr>
            </a:fld>
            <a:endParaRPr lang="zh-CN" altLang="en-US" dirty="0">
              <a:cs typeface="+mn-ea"/>
              <a:sym typeface="+mn-lt"/>
            </a:endParaRPr>
          </a:p>
        </p:txBody>
      </p:sp>
      <p:grpSp>
        <p:nvGrpSpPr>
          <p:cNvPr id="44" name="组合 43"/>
          <p:cNvGrpSpPr/>
          <p:nvPr/>
        </p:nvGrpSpPr>
        <p:grpSpPr>
          <a:xfrm>
            <a:off x="0" y="6578600"/>
            <a:ext cx="681487" cy="279400"/>
            <a:chOff x="0" y="6578600"/>
            <a:chExt cx="681487" cy="279400"/>
          </a:xfrm>
        </p:grpSpPr>
        <p:sp>
          <p:nvSpPr>
            <p:cNvPr id="41" name="箭头: V 形 40"/>
            <p:cNvSpPr/>
            <p:nvPr/>
          </p:nvSpPr>
          <p:spPr>
            <a:xfrm>
              <a:off x="0" y="6578600"/>
              <a:ext cx="287867" cy="279400"/>
            </a:xfrm>
            <a:prstGeom prst="chevron">
              <a:avLst>
                <a:gd name="adj" fmla="val 61515"/>
              </a:avLst>
            </a:prstGeom>
            <a:gradFill>
              <a:gsLst>
                <a:gs pos="0">
                  <a:schemeClr val="accent2">
                    <a:alpha val="49000"/>
                  </a:schemeClr>
                </a:gs>
                <a:gs pos="100000">
                  <a:schemeClr val="accent2"/>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2" name="箭头: V 形 41"/>
            <p:cNvSpPr/>
            <p:nvPr/>
          </p:nvSpPr>
          <p:spPr>
            <a:xfrm>
              <a:off x="196810" y="6578600"/>
              <a:ext cx="287867" cy="279400"/>
            </a:xfrm>
            <a:prstGeom prst="chevron">
              <a:avLst>
                <a:gd name="adj" fmla="val 61515"/>
              </a:avLst>
            </a:prstGeom>
            <a:gradFill>
              <a:gsLst>
                <a:gs pos="0">
                  <a:schemeClr val="accent2">
                    <a:alpha val="49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43" name="箭头: V 形 42"/>
            <p:cNvSpPr/>
            <p:nvPr/>
          </p:nvSpPr>
          <p:spPr>
            <a:xfrm>
              <a:off x="393620" y="6578600"/>
              <a:ext cx="287867" cy="279400"/>
            </a:xfrm>
            <a:prstGeom prst="chevron">
              <a:avLst>
                <a:gd name="adj" fmla="val 61515"/>
              </a:avLst>
            </a:prstGeom>
            <a:gradFill>
              <a:gsLst>
                <a:gs pos="0">
                  <a:schemeClr val="accent2">
                    <a:lumMod val="20000"/>
                    <a:lumOff val="80000"/>
                  </a:schemeClr>
                </a:gs>
                <a:gs pos="100000">
                  <a:schemeClr val="accent2">
                    <a:lumMod val="20000"/>
                    <a:lumOff val="8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2" name="文本框 1"/>
          <p:cNvSpPr txBox="1"/>
          <p:nvPr/>
        </p:nvSpPr>
        <p:spPr>
          <a:xfrm>
            <a:off x="681486" y="1475841"/>
            <a:ext cx="9611995" cy="1843903"/>
          </a:xfrm>
          <a:prstGeom prst="rect">
            <a:avLst/>
          </a:prstGeom>
          <a:noFill/>
        </p:spPr>
        <p:txBody>
          <a:bodyPr wrap="square" rtlCol="0">
            <a:spAutoFit/>
          </a:bodyPr>
          <a:lstStyle/>
          <a:p>
            <a:pPr>
              <a:lnSpc>
                <a:spcPct val="150000"/>
              </a:lnSpc>
            </a:pPr>
            <a:r>
              <a:rPr lang="zh-CN" altLang="en-US" sz="2400" b="1" dirty="0"/>
              <a:t>项目总结</a:t>
            </a:r>
            <a:endParaRPr lang="zh-CN" altLang="en-US" sz="2400" b="1" dirty="0"/>
          </a:p>
          <a:p>
            <a:pPr indent="457200">
              <a:lnSpc>
                <a:spcPct val="150000"/>
              </a:lnSpc>
            </a:pPr>
            <a:r>
              <a:rPr lang="zh-CN" altLang="en-US" dirty="0"/>
              <a:t>成功构建一个能够同时处理视觉（</a:t>
            </a:r>
            <a:r>
              <a:rPr lang="en-US" altLang="zh-CN" dirty="0"/>
              <a:t>Vision</a:t>
            </a:r>
            <a:r>
              <a:rPr lang="zh-CN" altLang="en-US" dirty="0"/>
              <a:t>）、文本（</a:t>
            </a:r>
            <a:r>
              <a:rPr lang="en-US" altLang="zh-CN" dirty="0"/>
              <a:t>Text</a:t>
            </a:r>
            <a:r>
              <a:rPr lang="zh-CN" altLang="en-US" dirty="0"/>
              <a:t>）、听觉（</a:t>
            </a:r>
            <a:r>
              <a:rPr lang="en-US" altLang="zh-CN" dirty="0"/>
              <a:t>Audio</a:t>
            </a:r>
            <a:r>
              <a:rPr lang="zh-CN" altLang="en-US" dirty="0"/>
              <a:t>）信息的融合感知系统，并接入</a:t>
            </a:r>
            <a:r>
              <a:rPr lang="en-US" altLang="zh-CN" dirty="0" err="1"/>
              <a:t>DeepSeek</a:t>
            </a:r>
            <a:r>
              <a:rPr lang="zh-CN" altLang="en-US" dirty="0"/>
              <a:t>大语言模型以实现具有</a:t>
            </a:r>
            <a:r>
              <a:rPr lang="en-US" altLang="zh-CN" dirty="0"/>
              <a:t>“</a:t>
            </a:r>
            <a:r>
              <a:rPr lang="zh-CN" altLang="en-US" dirty="0"/>
              <a:t>共情能力</a:t>
            </a:r>
            <a:r>
              <a:rPr lang="en-US" altLang="zh-CN" dirty="0"/>
              <a:t>”</a:t>
            </a:r>
            <a:r>
              <a:rPr lang="zh-CN" altLang="en-US" dirty="0"/>
              <a:t>的对话反馈，最终完成了一个从底层模型训练到上层应用开发的多模态情感交互系统</a:t>
            </a:r>
            <a:endParaRPr lang="zh-CN" altLang="en-US" dirty="0"/>
          </a:p>
        </p:txBody>
      </p:sp>
      <p:sp>
        <p:nvSpPr>
          <p:cNvPr id="3" name="文本框 2"/>
          <p:cNvSpPr txBox="1"/>
          <p:nvPr/>
        </p:nvSpPr>
        <p:spPr>
          <a:xfrm>
            <a:off x="681486" y="3786186"/>
            <a:ext cx="13635647" cy="1400175"/>
          </a:xfrm>
          <a:prstGeom prst="rect">
            <a:avLst/>
          </a:prstGeom>
          <a:noFill/>
        </p:spPr>
        <p:txBody>
          <a:bodyPr wrap="square" rtlCol="0">
            <a:noAutofit/>
          </a:bodyPr>
          <a:lstStyle/>
          <a:p>
            <a:pPr>
              <a:lnSpc>
                <a:spcPct val="150000"/>
              </a:lnSpc>
            </a:pPr>
            <a:r>
              <a:rPr lang="zh-CN" altLang="en-US" sz="2400" b="1" dirty="0"/>
              <a:t>改进与展望</a:t>
            </a:r>
            <a:endParaRPr lang="zh-CN" altLang="en-US" sz="2400" b="1" dirty="0"/>
          </a:p>
          <a:p>
            <a:pPr indent="457200">
              <a:lnSpc>
                <a:spcPct val="150000"/>
              </a:lnSpc>
            </a:pPr>
            <a:r>
              <a:rPr lang="zh-CN" altLang="en-US" dirty="0"/>
              <a:t>当前项目已完成多模态融合的决策融合与混合融合尝试，</a:t>
            </a:r>
            <a:endParaRPr lang="zh-CN" altLang="en-US" dirty="0"/>
          </a:p>
          <a:p>
            <a:pPr indent="457200">
              <a:lnSpc>
                <a:spcPct val="150000"/>
              </a:lnSpc>
            </a:pPr>
            <a:r>
              <a:rPr lang="zh-CN" altLang="en-US" dirty="0"/>
              <a:t>预期</a:t>
            </a:r>
            <a:r>
              <a:rPr lang="zh-CN" altLang="en-US" dirty="0"/>
              <a:t>未来与时序上下文建模与</a:t>
            </a:r>
            <a:r>
              <a:rPr lang="en-US" altLang="zh-CN" dirty="0"/>
              <a:t>LLM</a:t>
            </a:r>
            <a:r>
              <a:rPr lang="zh-CN" altLang="en-US" dirty="0"/>
              <a:t>协同决策等</a:t>
            </a:r>
            <a:r>
              <a:rPr lang="en-US" altLang="zh-CN" dirty="0"/>
              <a:t>SOTA</a:t>
            </a:r>
            <a:r>
              <a:rPr lang="zh-CN" altLang="en-US" dirty="0"/>
              <a:t>技术进行结合。</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4285248" y="2875002"/>
            <a:ext cx="3621504" cy="1107996"/>
          </a:xfrm>
          <a:prstGeom prst="rect">
            <a:avLst/>
          </a:prstGeom>
          <a:noFill/>
        </p:spPr>
        <p:txBody>
          <a:bodyPr wrap="none" rtlCol="0">
            <a:spAutoFit/>
          </a:bodyPr>
          <a:lstStyle/>
          <a:p>
            <a:pPr algn="ctr"/>
            <a:r>
              <a:rPr lang="zh-CN" altLang="en-US" sz="6600" b="1" spc="100" dirty="0">
                <a:solidFill>
                  <a:schemeClr val="bg1"/>
                </a:solidFill>
                <a:effectLst>
                  <a:outerShdw blurRad="38100" dist="38100" dir="2700000" algn="tl">
                    <a:srgbClr val="000000">
                      <a:alpha val="43137"/>
                    </a:srgbClr>
                  </a:outerShdw>
                </a:effectLst>
                <a:cs typeface="+mn-ea"/>
                <a:sym typeface="+mn-lt"/>
              </a:rPr>
              <a:t>感谢垂听</a:t>
            </a:r>
            <a:endParaRPr lang="zh-CN" altLang="en-US" sz="6600" b="1" spc="100" dirty="0">
              <a:solidFill>
                <a:schemeClr val="bg1"/>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5899150" cy="583565"/>
          </a:xfrm>
          <a:prstGeom prst="rect">
            <a:avLst/>
          </a:prstGeom>
          <a:noFill/>
        </p:spPr>
        <p:txBody>
          <a:bodyPr wrap="none" rtlCol="0">
            <a:spAutoFit/>
          </a:bodyPr>
          <a:lstStyle/>
          <a:p>
            <a:pPr algn="l"/>
            <a:r>
              <a:rPr lang="en-US" altLang="zh-CN" sz="3200" b="1" dirty="0">
                <a:solidFill>
                  <a:schemeClr val="bg1"/>
                </a:solidFill>
                <a:cs typeface="+mn-ea"/>
                <a:sym typeface="+mn-lt"/>
              </a:rPr>
              <a:t>3.1.1 </a:t>
            </a:r>
            <a:r>
              <a:rPr lang="zh-CN" altLang="en-US" sz="3200" b="1" spc="100" dirty="0">
                <a:solidFill>
                  <a:schemeClr val="bg1"/>
                </a:solidFill>
                <a:cs typeface="+mn-ea"/>
                <a:sym typeface="+mn-lt"/>
              </a:rPr>
              <a:t>视觉模态任务与选型目标</a:t>
            </a:r>
            <a:endParaRPr lang="zh-CN" altLang="en-US" sz="3200" b="1" spc="100" dirty="0">
              <a:solidFill>
                <a:schemeClr val="bg1"/>
              </a:solidFill>
              <a:cs typeface="+mn-ea"/>
              <a:sym typeface="+mn-lt"/>
            </a:endParaRPr>
          </a:p>
        </p:txBody>
      </p:sp>
      <p:sp>
        <p:nvSpPr>
          <p:cNvPr id="2" name="文本框 1"/>
          <p:cNvSpPr txBox="1"/>
          <p:nvPr/>
        </p:nvSpPr>
        <p:spPr>
          <a:xfrm>
            <a:off x="484505" y="1043940"/>
            <a:ext cx="6219190" cy="4453890"/>
          </a:xfrm>
          <a:prstGeom prst="rect">
            <a:avLst/>
          </a:prstGeom>
          <a:noFill/>
        </p:spPr>
        <p:txBody>
          <a:bodyPr wrap="square" rtlCol="0">
            <a:noAutofit/>
          </a:bodyPr>
          <a:lstStyle/>
          <a:p>
            <a:r>
              <a:rPr lang="en-US" altLang="zh-CN" sz="2800" b="1" dirty="0" err="1">
                <a:ln w="15875"/>
                <a:effectLst/>
              </a:rPr>
              <a:t>视觉模态 —— 情感感知模型选型</a:t>
            </a:r>
            <a:endParaRPr lang="en-US" altLang="zh-CN" sz="3200" b="1" dirty="0" err="1">
              <a:ln w="15875"/>
              <a:effectLst/>
            </a:endParaRPr>
          </a:p>
          <a:p>
            <a:endParaRPr lang="en-US" altLang="zh-CN" dirty="0">
              <a:ln w="15875"/>
            </a:endParaRPr>
          </a:p>
          <a:p>
            <a:r>
              <a:rPr lang="zh-CN" altLang="en-US" sz="1800" dirty="0"/>
              <a:t>视觉模态作用</a:t>
            </a:r>
            <a:r>
              <a:rPr lang="en-US" altLang="zh-CN" sz="1800" dirty="0"/>
              <a:t>:</a:t>
            </a:r>
            <a:endParaRPr lang="zh-CN" altLang="en-US" sz="1800" dirty="0"/>
          </a:p>
          <a:p>
            <a:endParaRPr lang="en-US" altLang="zh-CN" sz="1800" dirty="0"/>
          </a:p>
          <a:p>
            <a:pPr indent="457200"/>
            <a:r>
              <a:rPr lang="en-US" altLang="zh-CN" dirty="0">
                <a:sym typeface="+mn-ea"/>
              </a:rPr>
              <a:t>·</a:t>
            </a:r>
            <a:r>
              <a:rPr lang="zh-CN" altLang="en-US" sz="1800" dirty="0"/>
              <a:t>捕捉用户的非语言情绪线索（表情、情绪强度）</a:t>
            </a:r>
            <a:endParaRPr lang="zh-CN" altLang="en-US" sz="1800" dirty="0"/>
          </a:p>
          <a:p>
            <a:endParaRPr lang="en-US" altLang="zh-CN" sz="1800" dirty="0"/>
          </a:p>
          <a:p>
            <a:pPr indent="457200"/>
            <a:r>
              <a:rPr lang="en-US" altLang="zh-CN" dirty="0">
                <a:sym typeface="+mn-ea"/>
              </a:rPr>
              <a:t>·</a:t>
            </a:r>
            <a:r>
              <a:rPr lang="zh-CN" altLang="en-US" sz="1800" dirty="0"/>
              <a:t>与文本、音频并列，作为多模态决策的一部分</a:t>
            </a:r>
            <a:endParaRPr lang="zh-CN" altLang="en-US" sz="1800" dirty="0"/>
          </a:p>
          <a:p>
            <a:endParaRPr lang="en-US" altLang="zh-CN" sz="1800" dirty="0"/>
          </a:p>
          <a:p>
            <a:r>
              <a:rPr lang="zh-CN" altLang="en-US" sz="1800" dirty="0"/>
              <a:t>选型核心目标</a:t>
            </a:r>
            <a:r>
              <a:rPr lang="en-US" altLang="zh-CN" sz="1800" dirty="0"/>
              <a:t>:</a:t>
            </a:r>
            <a:endParaRPr lang="zh-CN" altLang="en-US" sz="1800" dirty="0"/>
          </a:p>
          <a:p>
            <a:endParaRPr lang="en-US" altLang="zh-CN" sz="1800" dirty="0"/>
          </a:p>
          <a:p>
            <a:pPr indent="457200"/>
            <a:r>
              <a:rPr lang="en-US" altLang="zh-CN" dirty="0">
                <a:sym typeface="+mn-ea"/>
              </a:rPr>
              <a:t>·</a:t>
            </a:r>
            <a:r>
              <a:rPr lang="zh-CN" altLang="en-US" sz="1800" dirty="0"/>
              <a:t>真实复杂环境下的稳定性</a:t>
            </a:r>
            <a:endParaRPr lang="zh-CN" altLang="en-US" sz="1800" dirty="0"/>
          </a:p>
          <a:p>
            <a:endParaRPr lang="en-US" altLang="zh-CN" sz="1800" dirty="0"/>
          </a:p>
          <a:p>
            <a:pPr indent="457200"/>
            <a:r>
              <a:rPr lang="en-US" altLang="zh-CN" dirty="0">
                <a:sym typeface="+mn-ea"/>
              </a:rPr>
              <a:t>·</a:t>
            </a:r>
            <a:r>
              <a:rPr lang="zh-CN" altLang="en-US" sz="1800" dirty="0"/>
              <a:t>输出结果可用于融合决策</a:t>
            </a:r>
            <a:endParaRPr lang="zh-CN" altLang="en-US" sz="1800" dirty="0"/>
          </a:p>
          <a:p>
            <a:endParaRPr lang="en-US" altLang="zh-CN" sz="1800" dirty="0"/>
          </a:p>
          <a:p>
            <a:r>
              <a:rPr lang="zh-CN" altLang="en-US" sz="1800" dirty="0"/>
              <a:t>非主要目标</a:t>
            </a:r>
            <a:r>
              <a:rPr lang="en-US" altLang="zh-CN" sz="1800" dirty="0"/>
              <a:t>:</a:t>
            </a:r>
            <a:endParaRPr lang="zh-CN" altLang="en-US" sz="1800" dirty="0"/>
          </a:p>
          <a:p>
            <a:endParaRPr lang="en-US" altLang="zh-CN" sz="1800" dirty="0"/>
          </a:p>
          <a:p>
            <a:pPr indent="457200"/>
            <a:r>
              <a:rPr lang="en-US" altLang="zh-CN" dirty="0">
                <a:sym typeface="+mn-ea"/>
              </a:rPr>
              <a:t>·</a:t>
            </a:r>
            <a:r>
              <a:rPr lang="zh-CN" altLang="en-US" sz="1800" dirty="0"/>
              <a:t>单一数据集上的极限性能</a:t>
            </a:r>
            <a:endParaRPr lang="zh-CN" altLang="en-US" sz="1800" dirty="0"/>
          </a:p>
          <a:p>
            <a:endParaRPr lang="en-US" altLang="zh-CN" sz="1800" dirty="0"/>
          </a:p>
          <a:p>
            <a:pPr indent="457200"/>
            <a:r>
              <a:rPr lang="en-US" altLang="zh-CN" dirty="0">
                <a:sym typeface="+mn-ea"/>
              </a:rPr>
              <a:t>·</a:t>
            </a:r>
            <a:r>
              <a:rPr lang="zh-CN" altLang="en-US" sz="1800" dirty="0"/>
              <a:t>高度定制化的模型训练</a:t>
            </a:r>
            <a:endParaRPr lang="zh-CN" altLang="en-US" sz="1800" dirty="0"/>
          </a:p>
        </p:txBody>
      </p:sp>
      <p:sp>
        <p:nvSpPr>
          <p:cNvPr id="5" name="圆角矩形 4"/>
          <p:cNvSpPr/>
          <p:nvPr/>
        </p:nvSpPr>
        <p:spPr>
          <a:xfrm>
            <a:off x="6816090" y="1361440"/>
            <a:ext cx="3416300" cy="965835"/>
          </a:xfrm>
          <a:prstGeom prst="roundRect">
            <a:avLst/>
          </a:prstGeom>
          <a:solidFill>
            <a:srgbClr val="6F7F8F"/>
          </a:solidFill>
          <a:ln>
            <a:solidFill>
              <a:srgbClr val="424A50"/>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Visual Input</a:t>
            </a:r>
            <a:endParaRPr lang="en-US" altLang="zh-CN"/>
          </a:p>
          <a:p>
            <a:pPr algn="ctr"/>
            <a:r>
              <a:rPr lang="en-US" altLang="zh-CN"/>
              <a:t>(Camera / Video Frame</a:t>
            </a:r>
            <a:r>
              <a:rPr lang="zh-CN" altLang="en-US"/>
              <a:t>）</a:t>
            </a:r>
            <a:endParaRPr lang="zh-CN" altLang="en-US"/>
          </a:p>
        </p:txBody>
      </p:sp>
      <p:cxnSp>
        <p:nvCxnSpPr>
          <p:cNvPr id="6" name="直接箭头连接符 5"/>
          <p:cNvCxnSpPr/>
          <p:nvPr/>
        </p:nvCxnSpPr>
        <p:spPr>
          <a:xfrm>
            <a:off x="8524240" y="2418080"/>
            <a:ext cx="0" cy="594995"/>
          </a:xfrm>
          <a:prstGeom prst="straightConnector1">
            <a:avLst/>
          </a:prstGeom>
          <a:ln>
            <a:solidFill>
              <a:srgbClr val="737373"/>
            </a:solidFill>
            <a:tailEnd type="arrow"/>
          </a:ln>
        </p:spPr>
        <p:style>
          <a:lnRef idx="2">
            <a:schemeClr val="accent1"/>
          </a:lnRef>
          <a:fillRef idx="0">
            <a:schemeClr val="accent1"/>
          </a:fillRef>
          <a:effectRef idx="1">
            <a:schemeClr val="accent1"/>
          </a:effectRef>
          <a:fontRef idx="minor">
            <a:schemeClr val="tx1"/>
          </a:fontRef>
        </p:style>
      </p:cxnSp>
      <p:sp>
        <p:nvSpPr>
          <p:cNvPr id="7" name="流程图: 终止 6"/>
          <p:cNvSpPr/>
          <p:nvPr/>
        </p:nvSpPr>
        <p:spPr>
          <a:xfrm>
            <a:off x="6816090" y="3103880"/>
            <a:ext cx="3416300" cy="965835"/>
          </a:xfrm>
          <a:prstGeom prst="flowChartTerminator">
            <a:avLst/>
          </a:prstGeom>
          <a:solidFill>
            <a:srgbClr val="C0A9A9"/>
          </a:solidFill>
          <a:ln>
            <a:solidFill>
              <a:srgbClr val="9A8A8A"/>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Expression Cues</a:t>
            </a:r>
            <a:endParaRPr lang="en-US" altLang="en-US"/>
          </a:p>
          <a:p>
            <a:pPr algn="ctr"/>
            <a:r>
              <a:rPr lang="en-US" altLang="zh-CN"/>
              <a:t>(Dynamics /Intensity) </a:t>
            </a:r>
            <a:endParaRPr lang="en-US" altLang="zh-CN"/>
          </a:p>
        </p:txBody>
      </p:sp>
      <p:sp>
        <p:nvSpPr>
          <p:cNvPr id="9" name="圆角矩形 8"/>
          <p:cNvSpPr/>
          <p:nvPr/>
        </p:nvSpPr>
        <p:spPr>
          <a:xfrm>
            <a:off x="6816090" y="4846320"/>
            <a:ext cx="3416300" cy="965835"/>
          </a:xfrm>
          <a:prstGeom prst="roundRect">
            <a:avLst/>
          </a:prstGeom>
          <a:solidFill>
            <a:schemeClr val="accent1">
              <a:lumMod val="75000"/>
            </a:schemeClr>
          </a:solidFill>
          <a:ln>
            <a:solidFill>
              <a:schemeClr val="accent1">
                <a:lumMod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Emotional Perception</a:t>
            </a:r>
            <a:endParaRPr lang="en-US" altLang="zh-CN"/>
          </a:p>
          <a:p>
            <a:pPr algn="ctr"/>
            <a:r>
              <a:rPr lang="en-US" altLang="zh-CN"/>
              <a:t>(Affective State)</a:t>
            </a:r>
            <a:r>
              <a:rPr lang="en-US" altLang="zh-CN"/>
              <a:t> </a:t>
            </a:r>
            <a:endParaRPr lang="en-US" altLang="zh-CN"/>
          </a:p>
        </p:txBody>
      </p:sp>
      <p:cxnSp>
        <p:nvCxnSpPr>
          <p:cNvPr id="10" name="直接箭头连接符 9"/>
          <p:cNvCxnSpPr/>
          <p:nvPr/>
        </p:nvCxnSpPr>
        <p:spPr>
          <a:xfrm>
            <a:off x="8524240" y="4160520"/>
            <a:ext cx="0" cy="594995"/>
          </a:xfrm>
          <a:prstGeom prst="straightConnector1">
            <a:avLst/>
          </a:prstGeom>
          <a:ln>
            <a:solidFill>
              <a:srgbClr val="737373"/>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5060950" cy="583565"/>
          </a:xfrm>
          <a:prstGeom prst="rect">
            <a:avLst/>
          </a:prstGeom>
          <a:noFill/>
        </p:spPr>
        <p:txBody>
          <a:bodyPr wrap="none" rtlCol="0">
            <a:spAutoFit/>
          </a:bodyPr>
          <a:lstStyle/>
          <a:p>
            <a:pPr algn="l"/>
            <a:r>
              <a:rPr lang="en-US" altLang="zh-CN" sz="3200" b="1" dirty="0">
                <a:solidFill>
                  <a:schemeClr val="bg1"/>
                </a:solidFill>
                <a:cs typeface="+mn-ea"/>
                <a:sym typeface="+mn-lt"/>
              </a:rPr>
              <a:t>3.1.2 </a:t>
            </a:r>
            <a:r>
              <a:rPr lang="zh-CN" altLang="en-US" sz="3200" b="1" spc="100" dirty="0">
                <a:solidFill>
                  <a:schemeClr val="bg1"/>
                </a:solidFill>
                <a:cs typeface="+mn-ea"/>
                <a:sym typeface="+mn-lt"/>
              </a:rPr>
              <a:t>候选方案调研与取舍</a:t>
            </a:r>
            <a:endParaRPr lang="zh-CN" altLang="en-US" sz="3200" b="1" spc="100" dirty="0">
              <a:solidFill>
                <a:schemeClr val="bg1"/>
              </a:solidFill>
              <a:cs typeface="+mn-ea"/>
              <a:sym typeface="+mn-lt"/>
            </a:endParaRPr>
          </a:p>
        </p:txBody>
      </p:sp>
      <p:sp>
        <p:nvSpPr>
          <p:cNvPr id="2" name="文本框 1"/>
          <p:cNvSpPr txBox="1"/>
          <p:nvPr/>
        </p:nvSpPr>
        <p:spPr>
          <a:xfrm>
            <a:off x="484505" y="1270000"/>
            <a:ext cx="5942965" cy="4453890"/>
          </a:xfrm>
          <a:prstGeom prst="rect">
            <a:avLst/>
          </a:prstGeom>
          <a:noFill/>
        </p:spPr>
        <p:txBody>
          <a:bodyPr wrap="square" rtlCol="0">
            <a:noAutofit/>
          </a:bodyPr>
          <a:lstStyle/>
          <a:p>
            <a:r>
              <a:rPr lang="en-US" altLang="zh-CN" sz="2800" b="1" dirty="0" err="1">
                <a:ln w="15875"/>
                <a:effectLst/>
              </a:rPr>
              <a:t>视觉情感识别方案调研与取舍</a:t>
            </a:r>
            <a:endParaRPr lang="en-US" altLang="zh-CN" sz="3200" b="1" dirty="0" err="1">
              <a:ln w="15875"/>
              <a:effectLst/>
            </a:endParaRPr>
          </a:p>
          <a:p>
            <a:endParaRPr lang="en-US" altLang="zh-CN" dirty="0">
              <a:ln w="15875"/>
            </a:endParaRPr>
          </a:p>
          <a:p>
            <a:endParaRPr lang="zh-CN" altLang="en-US" sz="2000" b="1" dirty="0">
              <a:ln w="15875"/>
              <a:effectLst/>
            </a:endParaRPr>
          </a:p>
        </p:txBody>
      </p:sp>
      <p:graphicFrame>
        <p:nvGraphicFramePr>
          <p:cNvPr id="4" name="表格 3"/>
          <p:cNvGraphicFramePr/>
          <p:nvPr>
            <p:custDataLst>
              <p:tags r:id="rId1"/>
            </p:custDataLst>
          </p:nvPr>
        </p:nvGraphicFramePr>
        <p:xfrm>
          <a:off x="753110" y="2135505"/>
          <a:ext cx="10685780" cy="3382645"/>
        </p:xfrm>
        <a:graphic>
          <a:graphicData uri="http://schemas.openxmlformats.org/drawingml/2006/table">
            <a:tbl>
              <a:tblPr firstRow="1" bandRow="1">
                <a:tableStyleId>{5C22544A-7EE6-4342-B048-85BDC9FD1C3A}</a:tableStyleId>
              </a:tblPr>
              <a:tblGrid>
                <a:gridCol w="911225"/>
                <a:gridCol w="4431665"/>
                <a:gridCol w="2671445"/>
                <a:gridCol w="2671445"/>
              </a:tblGrid>
              <a:tr h="491490">
                <a:tc>
                  <a:txBody>
                    <a:bodyPr/>
                    <a:p>
                      <a:pPr>
                        <a:buNone/>
                      </a:pPr>
                      <a:r>
                        <a:rPr lang="zh-CN" altLang="en-US"/>
                        <a:t>方案</a:t>
                      </a:r>
                      <a:endParaRPr lang="zh-CN" altLang="en-US"/>
                    </a:p>
                  </a:txBody>
                  <a:tcPr/>
                </a:tc>
                <a:tc>
                  <a:txBody>
                    <a:bodyPr/>
                    <a:p>
                      <a:pPr>
                        <a:buNone/>
                      </a:pPr>
                      <a:r>
                        <a:rPr lang="zh-CN" altLang="en-US"/>
                        <a:t>方法类型</a:t>
                      </a:r>
                      <a:endParaRPr lang="zh-CN" altLang="en-US"/>
                    </a:p>
                  </a:txBody>
                  <a:tcPr/>
                </a:tc>
                <a:tc>
                  <a:txBody>
                    <a:bodyPr/>
                    <a:p>
                      <a:pPr>
                        <a:buNone/>
                      </a:pPr>
                      <a:r>
                        <a:rPr lang="zh-CN" altLang="en-US"/>
                        <a:t>优点</a:t>
                      </a:r>
                      <a:endParaRPr lang="zh-CN" altLang="en-US"/>
                    </a:p>
                  </a:txBody>
                  <a:tcPr/>
                </a:tc>
                <a:tc>
                  <a:txBody>
                    <a:bodyPr/>
                    <a:p>
                      <a:pPr>
                        <a:buNone/>
                      </a:pPr>
                      <a:r>
                        <a:rPr lang="zh-CN" altLang="en-US"/>
                        <a:t>放弃</a:t>
                      </a:r>
                      <a:r>
                        <a:rPr lang="zh-CN" altLang="en-US"/>
                        <a:t>原因</a:t>
                      </a:r>
                      <a:endParaRPr lang="zh-CN" altLang="en-US"/>
                    </a:p>
                  </a:txBody>
                  <a:tcPr/>
                </a:tc>
              </a:tr>
              <a:tr h="804545">
                <a:tc>
                  <a:txBody>
                    <a:bodyPr/>
                    <a:p>
                      <a:pPr>
                        <a:buNone/>
                      </a:pPr>
                      <a:r>
                        <a:rPr lang="en-US" altLang="zh-CN"/>
                        <a:t>A</a:t>
                      </a:r>
                      <a:endParaRPr lang="en-US" altLang="zh-CN"/>
                    </a:p>
                  </a:txBody>
                  <a:tcPr/>
                </a:tc>
                <a:tc>
                  <a:txBody>
                    <a:bodyPr/>
                    <a:p>
                      <a:pPr>
                        <a:buNone/>
                      </a:pPr>
                      <a:r>
                        <a:rPr lang="zh-CN" altLang="en-US"/>
                        <a:t>关键点</a:t>
                      </a:r>
                      <a:r>
                        <a:rPr lang="en-US" altLang="zh-CN"/>
                        <a:t> + </a:t>
                      </a:r>
                      <a:r>
                        <a:rPr lang="zh-CN" altLang="en-US"/>
                        <a:t>几何特征</a:t>
                      </a:r>
                      <a:endParaRPr lang="zh-CN" altLang="en-US"/>
                    </a:p>
                  </a:txBody>
                  <a:tcPr/>
                </a:tc>
                <a:tc>
                  <a:txBody>
                    <a:bodyPr/>
                    <a:p>
                      <a:pPr>
                        <a:buNone/>
                      </a:pPr>
                      <a:r>
                        <a:rPr lang="zh-CN" altLang="en-US"/>
                        <a:t>计算量低</a:t>
                      </a:r>
                      <a:endParaRPr lang="zh-CN" altLang="en-US"/>
                    </a:p>
                  </a:txBody>
                  <a:tcPr/>
                </a:tc>
                <a:tc>
                  <a:txBody>
                    <a:bodyPr/>
                    <a:p>
                      <a:pPr>
                        <a:buNone/>
                      </a:pPr>
                      <a:r>
                        <a:rPr lang="zh-CN" altLang="en-US"/>
                        <a:t>对光照</a:t>
                      </a:r>
                      <a:r>
                        <a:rPr lang="en-US" altLang="zh-CN"/>
                        <a:t> / </a:t>
                      </a:r>
                      <a:r>
                        <a:rPr lang="zh-CN" altLang="en-US"/>
                        <a:t>姿态敏感，细腻情绪不稳定</a:t>
                      </a:r>
                      <a:endParaRPr lang="zh-CN" altLang="en-US"/>
                    </a:p>
                  </a:txBody>
                  <a:tcPr/>
                </a:tc>
              </a:tr>
              <a:tr h="804545">
                <a:tc>
                  <a:txBody>
                    <a:bodyPr/>
                    <a:p>
                      <a:pPr>
                        <a:buNone/>
                      </a:pPr>
                      <a:r>
                        <a:rPr lang="en-US" altLang="zh-CN"/>
                        <a:t>B</a:t>
                      </a:r>
                      <a:endParaRPr lang="en-US" altLang="zh-CN"/>
                    </a:p>
                  </a:txBody>
                  <a:tcPr/>
                </a:tc>
                <a:tc>
                  <a:txBody>
                    <a:bodyPr/>
                    <a:p>
                      <a:pPr>
                        <a:buNone/>
                      </a:pPr>
                      <a:r>
                        <a:rPr lang="zh-CN" altLang="en-US"/>
                        <a:t>轻量</a:t>
                      </a:r>
                      <a:r>
                        <a:rPr lang="en-US" altLang="zh-CN"/>
                        <a:t> CNN</a:t>
                      </a:r>
                      <a:r>
                        <a:rPr lang="zh-CN" altLang="en-US"/>
                        <a:t>（</a:t>
                      </a:r>
                      <a:r>
                        <a:rPr lang="en-US" altLang="zh-CN"/>
                        <a:t>FER / Mini-Xception</a:t>
                      </a:r>
                      <a:r>
                        <a:rPr lang="zh-CN" altLang="en-US"/>
                        <a:t>）</a:t>
                      </a:r>
                      <a:endParaRPr lang="zh-CN" altLang="en-US"/>
                    </a:p>
                  </a:txBody>
                  <a:tcPr/>
                </a:tc>
                <a:tc>
                  <a:txBody>
                    <a:bodyPr/>
                    <a:p>
                      <a:pPr>
                        <a:buNone/>
                      </a:pPr>
                      <a:r>
                        <a:rPr lang="zh-CN" altLang="en-US"/>
                        <a:t>推理速度快</a:t>
                      </a:r>
                      <a:endParaRPr lang="zh-CN" altLang="en-US"/>
                    </a:p>
                  </a:txBody>
                  <a:tcPr/>
                </a:tc>
                <a:tc>
                  <a:txBody>
                    <a:bodyPr/>
                    <a:p>
                      <a:pPr>
                        <a:buNone/>
                      </a:pPr>
                      <a:r>
                        <a:rPr lang="en-US" altLang="zh-CN"/>
                        <a:t>Neutral </a:t>
                      </a:r>
                      <a:r>
                        <a:rPr lang="zh-CN" altLang="en-US"/>
                        <a:t>偏置明显，削弱融合效果</a:t>
                      </a:r>
                      <a:endParaRPr lang="zh-CN" altLang="en-US"/>
                    </a:p>
                  </a:txBody>
                  <a:tcPr/>
                </a:tc>
              </a:tr>
              <a:tr h="804545">
                <a:tc>
                  <a:txBody>
                    <a:bodyPr/>
                    <a:p>
                      <a:pPr>
                        <a:buNone/>
                      </a:pPr>
                      <a:r>
                        <a:rPr lang="en-US" altLang="zh-CN"/>
                        <a:t>C</a:t>
                      </a:r>
                      <a:endParaRPr lang="en-US" altLang="zh-CN"/>
                    </a:p>
                  </a:txBody>
                  <a:tcPr/>
                </a:tc>
                <a:tc>
                  <a:txBody>
                    <a:bodyPr/>
                    <a:p>
                      <a:r>
                        <a:rPr lang="en-US" altLang="zh-CN" sz="1800"/>
                        <a:t> 自训练 CNN（ResNet）</a:t>
                      </a:r>
                      <a:endParaRPr lang="en-US" altLang="zh-CN" sz="1800"/>
                    </a:p>
                  </a:txBody>
                  <a:tcPr marL="0" marR="0" marT="0" marB="0" anchor="ctr" anchorCtr="0"/>
                </a:tc>
                <a:tc>
                  <a:txBody>
                    <a:bodyPr/>
                    <a:p>
                      <a:pPr>
                        <a:buNone/>
                      </a:pPr>
                      <a:r>
                        <a:rPr lang="zh-CN" altLang="en-US"/>
                        <a:t>结构可控</a:t>
                      </a:r>
                      <a:endParaRPr lang="zh-CN" altLang="en-US"/>
                    </a:p>
                  </a:txBody>
                  <a:tcPr/>
                </a:tc>
                <a:tc>
                  <a:txBody>
                    <a:bodyPr/>
                    <a:p>
                      <a:pPr>
                        <a:buNone/>
                      </a:pPr>
                      <a:r>
                        <a:rPr lang="zh-CN" altLang="en-US"/>
                        <a:t>训练周期长，工程收益不高</a:t>
                      </a:r>
                      <a:endParaRPr lang="zh-CN" altLang="en-US"/>
                    </a:p>
                  </a:txBody>
                  <a:tcPr/>
                </a:tc>
              </a:tr>
              <a:tr h="477520">
                <a:tc>
                  <a:txBody>
                    <a:bodyPr/>
                    <a:p>
                      <a:pPr>
                        <a:buNone/>
                      </a:pPr>
                      <a:r>
                        <a:rPr lang="en-US" altLang="zh-CN" b="1"/>
                        <a:t>D</a:t>
                      </a:r>
                      <a:endParaRPr lang="en-US" altLang="zh-CN" b="1"/>
                    </a:p>
                  </a:txBody>
                  <a:tcPr/>
                </a:tc>
                <a:tc>
                  <a:txBody>
                    <a:bodyPr/>
                    <a:p>
                      <a:pPr>
                        <a:buNone/>
                      </a:pPr>
                      <a:r>
                        <a:rPr lang="en-US" altLang="zh-CN" b="1"/>
                        <a:t>DeepFace</a:t>
                      </a:r>
                      <a:endParaRPr lang="en-US" altLang="zh-CN" b="1"/>
                    </a:p>
                  </a:txBody>
                  <a:tcPr/>
                </a:tc>
                <a:tc>
                  <a:txBody>
                    <a:bodyPr/>
                    <a:p>
                      <a:pPr>
                        <a:buNone/>
                      </a:pPr>
                      <a:r>
                        <a:rPr lang="zh-CN" altLang="en-US" b="1"/>
                        <a:t>工程成熟</a:t>
                      </a:r>
                      <a:endParaRPr lang="zh-CN" altLang="en-US" b="1"/>
                    </a:p>
                  </a:txBody>
                  <a:tcPr/>
                </a:tc>
                <a:tc>
                  <a:txBody>
                    <a:bodyPr/>
                    <a:p>
                      <a:pPr>
                        <a:buNone/>
                      </a:pPr>
                      <a:r>
                        <a:rPr lang="zh-CN" altLang="en-US" b="1"/>
                        <a:t>最终选择</a:t>
                      </a:r>
                      <a:endParaRPr lang="zh-CN" altLang="en-US" b="1"/>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570" y="142877"/>
            <a:ext cx="5875655" cy="583565"/>
          </a:xfrm>
          <a:prstGeom prst="rect">
            <a:avLst/>
          </a:prstGeom>
          <a:noFill/>
        </p:spPr>
        <p:txBody>
          <a:bodyPr wrap="none" rtlCol="0">
            <a:spAutoFit/>
          </a:bodyPr>
          <a:lstStyle/>
          <a:p>
            <a:r>
              <a:rPr lang="en-US" altLang="zh-CN" sz="3200" b="1" dirty="0">
                <a:solidFill>
                  <a:schemeClr val="bg1"/>
                </a:solidFill>
                <a:cs typeface="+mn-ea"/>
                <a:sym typeface="+mn-lt"/>
              </a:rPr>
              <a:t>3.1.3 </a:t>
            </a:r>
            <a:r>
              <a:rPr lang="zh-CN" altLang="en-US" sz="3200" b="1" spc="100" dirty="0">
                <a:solidFill>
                  <a:schemeClr val="bg1"/>
                </a:solidFill>
                <a:cs typeface="+mn-ea"/>
                <a:sym typeface="+mn-lt"/>
              </a:rPr>
              <a:t>最终选择</a:t>
            </a:r>
            <a:r>
              <a:rPr lang="en-US" altLang="zh-CN" sz="3200" b="1" spc="100" dirty="0">
                <a:solidFill>
                  <a:schemeClr val="bg1"/>
                </a:solidFill>
                <a:cs typeface="+mn-ea"/>
                <a:sym typeface="+mn-lt"/>
              </a:rPr>
              <a:t>——Deepface</a:t>
            </a:r>
            <a:endParaRPr lang="en-US" altLang="zh-CN" sz="3200" b="1" spc="100" dirty="0">
              <a:solidFill>
                <a:schemeClr val="bg1"/>
              </a:solidFill>
              <a:cs typeface="+mn-ea"/>
              <a:sym typeface="+mn-lt"/>
            </a:endParaRPr>
          </a:p>
        </p:txBody>
      </p:sp>
      <p:sp>
        <p:nvSpPr>
          <p:cNvPr id="2" name="文本框 1"/>
          <p:cNvSpPr txBox="1"/>
          <p:nvPr/>
        </p:nvSpPr>
        <p:spPr>
          <a:xfrm>
            <a:off x="484505" y="1270000"/>
            <a:ext cx="4334510" cy="4453890"/>
          </a:xfrm>
          <a:prstGeom prst="rect">
            <a:avLst/>
          </a:prstGeom>
          <a:noFill/>
        </p:spPr>
        <p:txBody>
          <a:bodyPr wrap="square" rtlCol="0">
            <a:noAutofit/>
          </a:bodyPr>
          <a:lstStyle/>
          <a:p>
            <a:r>
              <a:rPr lang="en-US" altLang="zh-CN" sz="2800" b="1" dirty="0" err="1">
                <a:ln w="15875"/>
                <a:effectLst/>
              </a:rPr>
              <a:t>Deepface</a:t>
            </a:r>
            <a:endParaRPr lang="en-US" altLang="zh-CN" sz="2800" b="1" dirty="0">
              <a:ln w="15875"/>
            </a:endParaRPr>
          </a:p>
          <a:p>
            <a:endParaRPr lang="en-US" altLang="zh-CN" dirty="0">
              <a:ln w="15875"/>
            </a:endParaRPr>
          </a:p>
          <a:p>
            <a:r>
              <a:rPr lang="zh-CN" altLang="en-US" sz="2000" dirty="0">
                <a:ln w="15875"/>
                <a:effectLst/>
              </a:rPr>
              <a:t>作为视觉模态情感模型，与音频、文本并列参与融合决策</a:t>
            </a:r>
            <a:endParaRPr lang="zh-CN" altLang="en-US" sz="2000" dirty="0">
              <a:ln w="15875"/>
              <a:effectLst/>
            </a:endParaRPr>
          </a:p>
          <a:p>
            <a:endParaRPr lang="en-US" altLang="zh-CN" sz="2000" dirty="0">
              <a:ln w="15875"/>
              <a:effectLst/>
            </a:endParaRPr>
          </a:p>
          <a:p>
            <a:r>
              <a:rPr lang="zh-CN" altLang="en-US" sz="2000" dirty="0">
                <a:ln w="15875"/>
                <a:effectLst/>
              </a:rPr>
              <a:t>工程成熟度高，在真实场景下表现更稳定</a:t>
            </a:r>
            <a:endParaRPr lang="zh-CN" altLang="en-US" sz="2000" dirty="0">
              <a:ln w="15875"/>
              <a:effectLst/>
            </a:endParaRPr>
          </a:p>
          <a:p>
            <a:endParaRPr lang="en-US" altLang="zh-CN" sz="2000" dirty="0">
              <a:ln w="15875"/>
              <a:effectLst/>
            </a:endParaRPr>
          </a:p>
          <a:p>
            <a:r>
              <a:rPr lang="zh-CN" altLang="en-US" sz="2000" dirty="0">
                <a:ln w="15875"/>
                <a:effectLst/>
              </a:rPr>
              <a:t>输出形式统一，便于多模态结果对齐</a:t>
            </a:r>
            <a:endParaRPr lang="zh-CN" altLang="en-US" sz="2000" dirty="0">
              <a:ln w="15875"/>
              <a:effectLst/>
            </a:endParaRPr>
          </a:p>
          <a:p>
            <a:endParaRPr lang="en-US" altLang="zh-CN" sz="2000" dirty="0">
              <a:ln w="15875"/>
              <a:effectLst/>
            </a:endParaRPr>
          </a:p>
          <a:p>
            <a:r>
              <a:rPr lang="zh-CN" altLang="en-US" sz="2000" dirty="0">
                <a:ln w="15875"/>
                <a:effectLst/>
              </a:rPr>
              <a:t>更符合系统对整体鲁棒性的需求</a:t>
            </a:r>
            <a:endParaRPr lang="zh-CN" altLang="en-US" sz="2000" dirty="0">
              <a:ln w="15875"/>
              <a:effectLst/>
            </a:endParaRPr>
          </a:p>
          <a:p>
            <a:endParaRPr lang="zh-CN" altLang="en-US" sz="2000" dirty="0">
              <a:ln w="15875"/>
              <a:effectLst/>
            </a:endParaRPr>
          </a:p>
          <a:p>
            <a:r>
              <a:rPr lang="zh-CN" altLang="en-US" sz="2000" b="1" dirty="0">
                <a:ln w="15875"/>
                <a:effectLst/>
              </a:rPr>
              <a:t>本项目选择</a:t>
            </a:r>
            <a:r>
              <a:rPr lang="en-US" altLang="zh-CN" sz="2000" b="1" dirty="0">
                <a:ln w="15875"/>
                <a:effectLst/>
              </a:rPr>
              <a:t> DeepFace</a:t>
            </a:r>
            <a:r>
              <a:rPr lang="zh-CN" altLang="en-US" sz="2000" b="1" dirty="0">
                <a:ln w="15875"/>
                <a:effectLst/>
              </a:rPr>
              <a:t>，并非追求单模态最优，而是服务于多模态整体决策效果。</a:t>
            </a:r>
            <a:endParaRPr lang="zh-CN" altLang="en-US" sz="2000" b="1" dirty="0">
              <a:ln w="15875"/>
              <a:effectLst/>
            </a:endParaRPr>
          </a:p>
        </p:txBody>
      </p:sp>
      <p:pic>
        <p:nvPicPr>
          <p:cNvPr id="3" name="图片 2" descr="Deepface流程"/>
          <p:cNvPicPr>
            <a:picLocks noChangeAspect="1"/>
          </p:cNvPicPr>
          <p:nvPr/>
        </p:nvPicPr>
        <p:blipFill>
          <a:blip r:embed="rId1"/>
          <a:stretch>
            <a:fillRect/>
          </a:stretch>
        </p:blipFill>
        <p:spPr>
          <a:xfrm>
            <a:off x="5013960" y="1931035"/>
            <a:ext cx="6953250" cy="379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6871970" cy="583565"/>
          </a:xfrm>
          <a:prstGeom prst="rect">
            <a:avLst/>
          </a:prstGeom>
          <a:noFill/>
        </p:spPr>
        <p:txBody>
          <a:bodyPr wrap="square" rtlCol="0">
            <a:spAutoFit/>
          </a:bodyPr>
          <a:lstStyle/>
          <a:p>
            <a:pPr algn="l"/>
            <a:r>
              <a:rPr lang="en-US" altLang="zh-CN" sz="3200" b="1" dirty="0">
                <a:solidFill>
                  <a:schemeClr val="bg1"/>
                </a:solidFill>
                <a:cs typeface="+mn-ea"/>
                <a:sym typeface="+mn-lt"/>
              </a:rPr>
              <a:t>3.2 </a:t>
            </a:r>
            <a:r>
              <a:rPr lang="zh-CN" altLang="en-US" sz="3200" b="1" spc="100" dirty="0">
                <a:solidFill>
                  <a:schemeClr val="bg1"/>
                </a:solidFill>
                <a:cs typeface="+mn-ea"/>
                <a:sym typeface="+mn-lt"/>
              </a:rPr>
              <a:t>文本模态</a:t>
            </a:r>
            <a:endParaRPr lang="zh-CN" altLang="en-US" sz="3200" b="1" spc="100" dirty="0">
              <a:solidFill>
                <a:schemeClr val="bg1"/>
              </a:solidFill>
              <a:cs typeface="+mn-ea"/>
              <a:sym typeface="+mn-lt"/>
            </a:endParaRPr>
          </a:p>
        </p:txBody>
      </p:sp>
      <p:sp>
        <p:nvSpPr>
          <p:cNvPr id="2" name="文本框 1"/>
          <p:cNvSpPr txBox="1"/>
          <p:nvPr/>
        </p:nvSpPr>
        <p:spPr>
          <a:xfrm>
            <a:off x="252730" y="1220470"/>
            <a:ext cx="5487035" cy="5067935"/>
          </a:xfrm>
          <a:prstGeom prst="rect">
            <a:avLst/>
          </a:prstGeom>
          <a:noFill/>
        </p:spPr>
        <p:txBody>
          <a:bodyPr wrap="square" rtlCol="0">
            <a:noAutofit/>
          </a:bodyPr>
          <a:lstStyle/>
          <a:p>
            <a:r>
              <a:rPr lang="zh-CN" altLang="en-US" sz="3200" b="1" dirty="0">
                <a:ln w="15875"/>
                <a:effectLst/>
              </a:rPr>
              <a:t>最终选择</a:t>
            </a:r>
            <a:r>
              <a:rPr lang="en-US" altLang="zh-CN" sz="3200" b="1" dirty="0">
                <a:ln w="15875"/>
                <a:effectLst/>
              </a:rPr>
              <a:t>：</a:t>
            </a:r>
            <a:endParaRPr lang="zh-CN" altLang="en-US" sz="3200" b="1" dirty="0">
              <a:ln w="15875"/>
              <a:effectLst/>
            </a:endParaRPr>
          </a:p>
          <a:p>
            <a:endParaRPr lang="en-US" altLang="zh-CN" dirty="0"/>
          </a:p>
          <a:p>
            <a:r>
              <a:rPr lang="zh-CN" altLang="en-US" sz="2400" b="1" dirty="0">
                <a:ln w="15875"/>
                <a:effectLst/>
              </a:rPr>
              <a:t>数据集</a:t>
            </a:r>
            <a:r>
              <a:rPr lang="en-US" altLang="zh-CN" sz="2400" b="1" dirty="0">
                <a:ln w="15875"/>
                <a:effectLst/>
              </a:rPr>
              <a:t>：</a:t>
            </a:r>
            <a:r>
              <a:rPr lang="zh-CN" altLang="en-US" sz="2400" b="1" dirty="0">
                <a:ln w="15875"/>
                <a:effectLst/>
              </a:rPr>
              <a:t>标签重映射与清洗过的</a:t>
            </a:r>
            <a:r>
              <a:rPr lang="en-US" altLang="zh-CN" sz="2400" b="1" dirty="0">
                <a:ln w="15875"/>
                <a:effectLst/>
              </a:rPr>
              <a:t>GoEmotions</a:t>
            </a:r>
            <a:r>
              <a:rPr lang="zh-CN" altLang="en-US" sz="2400" b="1" dirty="0">
                <a:ln w="15875"/>
                <a:effectLst/>
              </a:rPr>
              <a:t>数据集</a:t>
            </a:r>
            <a:endParaRPr lang="zh-CN" altLang="en-US" sz="2400" b="1" dirty="0">
              <a:ln w="15875"/>
              <a:effectLst/>
            </a:endParaRPr>
          </a:p>
          <a:p>
            <a:endParaRPr lang="zh-CN" altLang="en-US" sz="2400" b="1" dirty="0">
              <a:ln w="15875"/>
              <a:effectLst/>
            </a:endParaRPr>
          </a:p>
          <a:p>
            <a:endParaRPr lang="zh-CN" altLang="en-US" sz="2400" b="1" dirty="0">
              <a:ln w="15875"/>
              <a:effectLst/>
            </a:endParaRPr>
          </a:p>
          <a:p>
            <a:r>
              <a:rPr lang="zh-CN" altLang="en-US" sz="2400" b="1" dirty="0">
                <a:ln w="15875"/>
                <a:effectLst/>
              </a:rPr>
              <a:t>微调基础模型</a:t>
            </a:r>
            <a:r>
              <a:rPr lang="en-US" altLang="zh-CN" sz="2400" b="1" dirty="0">
                <a:ln w="15875"/>
                <a:effectLst/>
              </a:rPr>
              <a:t>：RoBERTa-Large</a:t>
            </a:r>
            <a:endParaRPr lang="en-US" altLang="zh-CN" sz="2400" b="1" dirty="0">
              <a:ln w="15875"/>
              <a:effectLst/>
            </a:endParaRPr>
          </a:p>
          <a:p>
            <a:endParaRPr lang="zh-CN" altLang="en-US" dirty="0"/>
          </a:p>
          <a:p>
            <a:endParaRPr lang="zh-CN" altLang="en-US" dirty="0"/>
          </a:p>
          <a:p>
            <a:endParaRPr lang="zh-CN" altLang="en-US" dirty="0"/>
          </a:p>
          <a:p>
            <a:r>
              <a:rPr lang="zh-CN" altLang="en-US" sz="2400" b="1" dirty="0">
                <a:ln w="15875"/>
                <a:effectLst/>
                <a:sym typeface="+mn-ea"/>
              </a:rPr>
              <a:t>音频转文字文本</a:t>
            </a:r>
            <a:r>
              <a:rPr lang="en-US" altLang="zh-CN" sz="2400" b="1" dirty="0">
                <a:ln w="15875"/>
                <a:effectLst/>
                <a:sym typeface="+mn-ea"/>
              </a:rPr>
              <a:t>： OpenAI Whisper</a:t>
            </a:r>
            <a:endParaRPr lang="en-US" altLang="zh-CN" b="1" dirty="0">
              <a:ln w="15875"/>
              <a:effectLst/>
            </a:endParaRPr>
          </a:p>
          <a:p>
            <a:endParaRPr lang="en-US" altLang="zh-CN" sz="2400" b="1" dirty="0"/>
          </a:p>
          <a:p>
            <a:endParaRPr lang="en-US" altLang="zh-CN" sz="2400" b="1" dirty="0"/>
          </a:p>
          <a:p>
            <a:r>
              <a:rPr lang="zh-CN" altLang="en-US" sz="2400" b="1" dirty="0"/>
              <a:t>英文转中文文本</a:t>
            </a:r>
            <a:r>
              <a:rPr lang="en-US" altLang="zh-CN" sz="2400" b="1" dirty="0"/>
              <a:t>： Google Translator</a:t>
            </a:r>
            <a:endParaRPr lang="en-US" altLang="zh-CN" sz="2400" b="1" dirty="0"/>
          </a:p>
        </p:txBody>
      </p:sp>
      <p:pic>
        <p:nvPicPr>
          <p:cNvPr id="3" name="图片 2" descr="/Users/ziyuzhou/大二上/人工智能导论/FinalProject答辩/文本部分框架.png文本部分框架"/>
          <p:cNvPicPr>
            <a:picLocks noChangeAspect="1"/>
          </p:cNvPicPr>
          <p:nvPr/>
        </p:nvPicPr>
        <p:blipFill>
          <a:blip r:embed="rId1"/>
          <a:srcRect l="19" r="19"/>
          <a:stretch>
            <a:fillRect/>
          </a:stretch>
        </p:blipFill>
        <p:spPr>
          <a:xfrm>
            <a:off x="5739765" y="2074545"/>
            <a:ext cx="6096000" cy="3326130"/>
          </a:xfrm>
          <a:prstGeom prst="rect">
            <a:avLst/>
          </a:prstGeom>
          <a:effectLst>
            <a:outerShdw blurRad="63500" dist="50800" sx="102000" sy="102000" algn="tl" rotWithShape="0">
              <a:schemeClr val="tx1">
                <a:alpha val="40000"/>
              </a:schemeClr>
            </a:outerShdw>
          </a:effectLst>
        </p:spPr>
      </p:pic>
      <p:sp>
        <p:nvSpPr>
          <p:cNvPr id="4" name="文本框 3"/>
          <p:cNvSpPr txBox="1"/>
          <p:nvPr/>
        </p:nvSpPr>
        <p:spPr>
          <a:xfrm>
            <a:off x="7018655" y="5584190"/>
            <a:ext cx="4064000" cy="368300"/>
          </a:xfrm>
          <a:prstGeom prst="rect">
            <a:avLst/>
          </a:prstGeom>
          <a:noFill/>
        </p:spPr>
        <p:txBody>
          <a:bodyPr wrap="square" rtlCol="0">
            <a:spAutoFit/>
          </a:bodyPr>
          <a:lstStyle/>
          <a:p>
            <a:pPr algn="ctr"/>
            <a:r>
              <a:rPr lang="zh-CN" altLang="en-US"/>
              <a:t>文本部分</a:t>
            </a:r>
            <a:r>
              <a:rPr lang="zh-CN" altLang="en-US"/>
              <a:t>流程示意图</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6871970" cy="583565"/>
          </a:xfrm>
          <a:prstGeom prst="rect">
            <a:avLst/>
          </a:prstGeom>
          <a:noFill/>
        </p:spPr>
        <p:txBody>
          <a:bodyPr wrap="square" rtlCol="0">
            <a:spAutoFit/>
          </a:bodyPr>
          <a:lstStyle/>
          <a:p>
            <a:pPr algn="l"/>
            <a:r>
              <a:rPr lang="en-US" altLang="zh-CN" sz="3200" b="1" dirty="0">
                <a:solidFill>
                  <a:schemeClr val="bg1"/>
                </a:solidFill>
                <a:cs typeface="+mn-ea"/>
                <a:sym typeface="+mn-lt"/>
              </a:rPr>
              <a:t>3.2.1 </a:t>
            </a:r>
            <a:r>
              <a:rPr lang="zh-CN" altLang="en-US" sz="3200" b="1" spc="100" dirty="0">
                <a:solidFill>
                  <a:schemeClr val="bg1"/>
                </a:solidFill>
                <a:cs typeface="+mn-ea"/>
                <a:sym typeface="+mn-lt"/>
              </a:rPr>
              <a:t>文本模态：数据集的选择</a:t>
            </a:r>
            <a:endParaRPr lang="zh-CN" altLang="en-US" sz="3200" b="1" spc="100" dirty="0">
              <a:solidFill>
                <a:schemeClr val="bg1"/>
              </a:solidFill>
              <a:cs typeface="+mn-ea"/>
              <a:sym typeface="+mn-lt"/>
            </a:endParaRPr>
          </a:p>
        </p:txBody>
      </p:sp>
      <p:sp>
        <p:nvSpPr>
          <p:cNvPr id="2" name="文本框 1"/>
          <p:cNvSpPr txBox="1"/>
          <p:nvPr/>
        </p:nvSpPr>
        <p:spPr>
          <a:xfrm>
            <a:off x="381635" y="2010410"/>
            <a:ext cx="5467985" cy="4565015"/>
          </a:xfrm>
          <a:prstGeom prst="rect">
            <a:avLst/>
          </a:prstGeom>
          <a:noFill/>
        </p:spPr>
        <p:txBody>
          <a:bodyPr wrap="square" rtlCol="0">
            <a:noAutofit/>
          </a:bodyPr>
          <a:lstStyle/>
          <a:p>
            <a:r>
              <a:rPr lang="zh-CN" altLang="en-US" sz="2000" i="1" dirty="0"/>
              <a:t>现有主要的数据集的分析</a:t>
            </a:r>
            <a:r>
              <a:rPr lang="en-US" altLang="zh-CN" sz="2000" i="1" dirty="0"/>
              <a:t>：</a:t>
            </a:r>
            <a:endParaRPr lang="en-US" altLang="zh-CN" sz="2000" dirty="0"/>
          </a:p>
          <a:p>
            <a:endParaRPr lang="en-US" altLang="zh-CN" dirty="0"/>
          </a:p>
          <a:p>
            <a:r>
              <a:rPr lang="en-US" altLang="zh-CN" dirty="0"/>
              <a:t> </a:t>
            </a:r>
            <a:r>
              <a:rPr lang="en-US" altLang="zh-CN" b="1" dirty="0"/>
              <a:t>SST-5 (Stanford Sentiment Treebank)</a:t>
            </a:r>
            <a:r>
              <a:rPr lang="zh-CN" altLang="en-US" dirty="0"/>
              <a:t>：主要关注情感极性（正向</a:t>
            </a:r>
            <a:r>
              <a:rPr lang="en-US" altLang="zh-CN" dirty="0"/>
              <a:t>/</a:t>
            </a:r>
            <a:r>
              <a:rPr lang="zh-CN" altLang="en-US" dirty="0"/>
              <a:t>负向）的强弱，而非具体的离散情感分类，更不用说本项目想要的七种分类了</a:t>
            </a:r>
            <a:endParaRPr lang="zh-CN" altLang="en-US" dirty="0"/>
          </a:p>
          <a:p>
            <a:endParaRPr lang="en-US" altLang="zh-CN" dirty="0"/>
          </a:p>
          <a:p>
            <a:r>
              <a:rPr lang="en-US" altLang="zh-CN" b="1" dirty="0"/>
              <a:t>IMDb/Amazon Reviews</a:t>
            </a:r>
            <a:r>
              <a:rPr lang="zh-CN" altLang="en-US" b="1" dirty="0"/>
              <a:t>：</a:t>
            </a:r>
            <a:r>
              <a:rPr lang="zh-CN" altLang="en-US" dirty="0"/>
              <a:t>虽然数据量庞大，但仅限于二元情感分类（褒</a:t>
            </a:r>
            <a:r>
              <a:rPr lang="en-US" altLang="zh-CN" dirty="0"/>
              <a:t>/</a:t>
            </a:r>
            <a:r>
              <a:rPr lang="zh-CN" altLang="en-US" dirty="0"/>
              <a:t>贬），无法区分</a:t>
            </a:r>
            <a:r>
              <a:rPr lang="en-US" altLang="zh-CN" dirty="0"/>
              <a:t> Fear </a:t>
            </a:r>
            <a:r>
              <a:rPr lang="zh-CN" altLang="en-US" dirty="0"/>
              <a:t>与</a:t>
            </a:r>
            <a:r>
              <a:rPr lang="en-US" altLang="zh-CN" dirty="0"/>
              <a:t> Sad </a:t>
            </a:r>
            <a:r>
              <a:rPr lang="zh-CN" altLang="en-US" dirty="0"/>
              <a:t>等七种细腻的维度</a:t>
            </a:r>
            <a:endParaRPr lang="zh-CN" altLang="en-US" dirty="0"/>
          </a:p>
          <a:p>
            <a:endParaRPr lang="en-US" altLang="zh-CN" dirty="0"/>
          </a:p>
          <a:p>
            <a:r>
              <a:rPr lang="en-US" altLang="zh-CN" b="1" dirty="0"/>
              <a:t>ISEAR</a:t>
            </a:r>
            <a:r>
              <a:rPr lang="zh-CN" altLang="en-US" b="1" dirty="0"/>
              <a:t>：</a:t>
            </a:r>
            <a:r>
              <a:rPr lang="zh-CN" altLang="en-US" dirty="0"/>
              <a:t>虽然包含具体情感，但数据量较小且年代久远，语言风格与现代社交媒体口语存在偏差</a:t>
            </a:r>
            <a:endParaRPr lang="zh-CN" altLang="en-US" dirty="0"/>
          </a:p>
          <a:p>
            <a:endParaRPr lang="zh-CN" altLang="en-US" dirty="0"/>
          </a:p>
          <a:p>
            <a:r>
              <a:rPr lang="en-US" altLang="zh-CN" b="1" dirty="0"/>
              <a:t>DAIR-AI Emotion</a:t>
            </a:r>
            <a:r>
              <a:rPr lang="zh-CN" altLang="en-US" b="1" dirty="0"/>
              <a:t>：</a:t>
            </a:r>
            <a:r>
              <a:rPr lang="zh-CN" altLang="en-US" dirty="0"/>
              <a:t>来自</a:t>
            </a:r>
            <a:r>
              <a:rPr lang="en-US" altLang="zh-CN" dirty="0"/>
              <a:t>Twitter</a:t>
            </a:r>
            <a:r>
              <a:rPr lang="zh-CN" altLang="en-US" dirty="0"/>
              <a:t>的消息文本，但只有六种基本情绪，多了</a:t>
            </a:r>
            <a:r>
              <a:rPr lang="en-US" altLang="zh-CN" dirty="0"/>
              <a:t> love </a:t>
            </a:r>
            <a:r>
              <a:rPr lang="zh-CN" altLang="en-US" dirty="0"/>
              <a:t>这个关键情绪，但缺失了</a:t>
            </a:r>
            <a:r>
              <a:rPr lang="en-US" altLang="zh-CN" dirty="0"/>
              <a:t> Neutral </a:t>
            </a:r>
            <a:r>
              <a:rPr lang="zh-CN" altLang="en-US" dirty="0"/>
              <a:t>和</a:t>
            </a:r>
            <a:r>
              <a:rPr lang="en-US" altLang="zh-CN" dirty="0"/>
              <a:t>Disgust </a:t>
            </a:r>
            <a:r>
              <a:rPr lang="zh-CN" altLang="en-US" dirty="0"/>
              <a:t>这两类关键情绪</a:t>
            </a:r>
            <a:endParaRPr lang="zh-CN" altLang="en-US" dirty="0"/>
          </a:p>
        </p:txBody>
      </p:sp>
      <p:sp>
        <p:nvSpPr>
          <p:cNvPr id="5" name="文本框 4"/>
          <p:cNvSpPr txBox="1"/>
          <p:nvPr/>
        </p:nvSpPr>
        <p:spPr>
          <a:xfrm>
            <a:off x="381635" y="993775"/>
            <a:ext cx="11581130" cy="797560"/>
          </a:xfrm>
          <a:prstGeom prst="rect">
            <a:avLst/>
          </a:prstGeom>
          <a:noFill/>
        </p:spPr>
        <p:txBody>
          <a:bodyPr wrap="square" rtlCol="0">
            <a:noAutofit/>
          </a:bodyPr>
          <a:p>
            <a:r>
              <a:rPr lang="zh-CN" altLang="en-US" sz="2400">
                <a:solidFill>
                  <a:srgbClr val="7030A0"/>
                </a:solidFill>
              </a:rPr>
              <a:t>文本情感分析领域有很多经典的数据集，本项目在对比之后最终选择了</a:t>
            </a:r>
            <a:r>
              <a:rPr lang="en-US" altLang="zh-CN" sz="2400">
                <a:solidFill>
                  <a:srgbClr val="7030A0"/>
                </a:solidFill>
              </a:rPr>
              <a:t>Google Research </a:t>
            </a:r>
            <a:r>
              <a:rPr lang="zh-CN" altLang="en-US" sz="2400">
                <a:solidFill>
                  <a:srgbClr val="7030A0"/>
                </a:solidFill>
              </a:rPr>
              <a:t>发布的</a:t>
            </a:r>
            <a:r>
              <a:rPr lang="en-US" altLang="zh-CN" sz="2400">
                <a:solidFill>
                  <a:srgbClr val="7030A0"/>
                </a:solidFill>
              </a:rPr>
              <a:t> GoEmotions </a:t>
            </a:r>
            <a:r>
              <a:rPr lang="zh-CN" altLang="en-US" sz="2400">
                <a:solidFill>
                  <a:srgbClr val="7030A0"/>
                </a:solidFill>
              </a:rPr>
              <a:t>数据集。</a:t>
            </a:r>
            <a:endParaRPr lang="zh-CN" altLang="en-US" sz="2400">
              <a:solidFill>
                <a:srgbClr val="7030A0"/>
              </a:solidFill>
            </a:endParaRPr>
          </a:p>
        </p:txBody>
      </p:sp>
      <p:sp>
        <p:nvSpPr>
          <p:cNvPr id="6" name="文本框 5"/>
          <p:cNvSpPr txBox="1"/>
          <p:nvPr/>
        </p:nvSpPr>
        <p:spPr>
          <a:xfrm>
            <a:off x="6095365" y="2009140"/>
            <a:ext cx="5734050" cy="4491990"/>
          </a:xfrm>
          <a:prstGeom prst="rect">
            <a:avLst/>
          </a:prstGeom>
          <a:noFill/>
        </p:spPr>
        <p:txBody>
          <a:bodyPr wrap="square" rtlCol="0">
            <a:noAutofit/>
          </a:bodyPr>
          <a:p>
            <a:r>
              <a:rPr lang="en-US" altLang="zh-CN" sz="2000" i="1"/>
              <a:t>GoEmotions</a:t>
            </a:r>
            <a:r>
              <a:rPr lang="zh-CN" altLang="en-US" sz="2000" i="1"/>
              <a:t>的优势</a:t>
            </a:r>
            <a:r>
              <a:rPr lang="en-US" altLang="zh-CN" sz="2000" i="1"/>
              <a:t>：</a:t>
            </a:r>
            <a:endParaRPr lang="zh-CN" altLang="en-US" sz="2000"/>
          </a:p>
          <a:p>
            <a:endParaRPr lang="en-US" altLang="zh-CN"/>
          </a:p>
          <a:p>
            <a:r>
              <a:rPr lang="zh-CN" altLang="en-US" b="1"/>
              <a:t>细粒度标注</a:t>
            </a:r>
            <a:r>
              <a:rPr lang="zh-CN" altLang="en-US"/>
              <a:t>：原生包含</a:t>
            </a:r>
            <a:r>
              <a:rPr lang="en-US" altLang="zh-CN"/>
              <a:t> 28 </a:t>
            </a:r>
            <a:r>
              <a:rPr lang="zh-CN" altLang="en-US"/>
              <a:t>种精细情感标注，涵盖了人类情感的绝大部分情况。</a:t>
            </a:r>
            <a:endParaRPr lang="zh-CN" altLang="en-US"/>
          </a:p>
          <a:p>
            <a:endParaRPr lang="zh-CN" altLang="en-US"/>
          </a:p>
          <a:p>
            <a:endParaRPr lang="zh-CN" altLang="en-US"/>
          </a:p>
          <a:p>
            <a:r>
              <a:rPr lang="zh-CN" altLang="en-US" b="1"/>
              <a:t>规模与真实性</a:t>
            </a:r>
            <a:r>
              <a:rPr lang="zh-CN" altLang="en-US"/>
              <a:t>：源自</a:t>
            </a:r>
            <a:r>
              <a:rPr lang="en-US" altLang="zh-CN"/>
              <a:t> Reddit </a:t>
            </a:r>
            <a:r>
              <a:rPr lang="zh-CN" altLang="en-US"/>
              <a:t>评论，包含</a:t>
            </a:r>
            <a:r>
              <a:rPr lang="en-US" altLang="zh-CN"/>
              <a:t> 5.8 </a:t>
            </a:r>
            <a:r>
              <a:rPr lang="zh-CN" altLang="en-US"/>
              <a:t>万条真实语境下的对话，数据量大，极其符合本系统面向实时社交交互的应用场景。</a:t>
            </a:r>
            <a:endParaRPr lang="zh-CN" altLang="en-US"/>
          </a:p>
          <a:p>
            <a:endParaRPr lang="zh-CN" altLang="en-US"/>
          </a:p>
          <a:p>
            <a:endParaRPr lang="zh-CN" altLang="en-US"/>
          </a:p>
          <a:p>
            <a:r>
              <a:rPr lang="zh-CN" altLang="en-US" b="1"/>
              <a:t>可扩展性</a:t>
            </a:r>
            <a:r>
              <a:rPr lang="zh-CN" altLang="en-US"/>
              <a:t>：其丰富的标签体系允许我们通过</a:t>
            </a:r>
            <a:r>
              <a:rPr lang="en-US" altLang="zh-CN"/>
              <a:t>“</a:t>
            </a:r>
            <a:r>
              <a:rPr lang="zh-CN" altLang="en-US"/>
              <a:t>标签蒸馏</a:t>
            </a:r>
            <a:r>
              <a:rPr lang="en-US" altLang="zh-CN"/>
              <a:t>”</a:t>
            </a:r>
            <a:r>
              <a:rPr lang="zh-CN" altLang="en-US"/>
              <a:t>较为精准地</a:t>
            </a:r>
            <a:r>
              <a:rPr lang="zh-CN" altLang="en-US" b="1">
                <a:solidFill>
                  <a:srgbClr val="FF0000"/>
                </a:solidFill>
              </a:rPr>
              <a:t>映射到目标</a:t>
            </a:r>
            <a:r>
              <a:rPr lang="en-US" altLang="zh-CN" b="1">
                <a:solidFill>
                  <a:srgbClr val="FF0000"/>
                </a:solidFill>
              </a:rPr>
              <a:t> 7 </a:t>
            </a:r>
            <a:r>
              <a:rPr lang="zh-CN" altLang="en-US" b="1">
                <a:solidFill>
                  <a:srgbClr val="FF0000"/>
                </a:solidFill>
              </a:rPr>
              <a:t>维度</a:t>
            </a:r>
            <a:r>
              <a:rPr lang="zh-CN" altLang="en-US"/>
              <a:t>，这个是我选择它的关键。</a:t>
            </a:r>
            <a:endParaRPr lang="zh-CN" altLang="en-US"/>
          </a:p>
          <a:p>
            <a:endParaRPr lang="zh-CN" altLang="en-US"/>
          </a:p>
        </p:txBody>
      </p:sp>
      <p:sp>
        <p:nvSpPr>
          <p:cNvPr id="9" name="文本框 8"/>
          <p:cNvSpPr txBox="1"/>
          <p:nvPr/>
        </p:nvSpPr>
        <p:spPr>
          <a:xfrm>
            <a:off x="7934960" y="229235"/>
            <a:ext cx="4064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7282180" cy="583565"/>
          </a:xfrm>
          <a:prstGeom prst="rect">
            <a:avLst/>
          </a:prstGeom>
          <a:noFill/>
        </p:spPr>
        <p:txBody>
          <a:bodyPr wrap="square" rtlCol="0">
            <a:spAutoFit/>
          </a:bodyPr>
          <a:lstStyle/>
          <a:p>
            <a:pPr algn="l"/>
            <a:r>
              <a:rPr lang="en-US" altLang="zh-CN" sz="3200" b="1" dirty="0">
                <a:solidFill>
                  <a:schemeClr val="bg1"/>
                </a:solidFill>
                <a:cs typeface="+mn-ea"/>
                <a:sym typeface="+mn-lt"/>
              </a:rPr>
              <a:t>3.2.1 </a:t>
            </a:r>
            <a:r>
              <a:rPr lang="zh-CN" altLang="en-US" sz="3200" b="1" spc="100" dirty="0">
                <a:solidFill>
                  <a:schemeClr val="bg1"/>
                </a:solidFill>
                <a:cs typeface="+mn-ea"/>
                <a:sym typeface="+mn-lt"/>
              </a:rPr>
              <a:t>文本模态：</a:t>
            </a:r>
            <a:r>
              <a:rPr lang="zh-CN" altLang="en-US" sz="3200" b="1" spc="100" dirty="0">
                <a:solidFill>
                  <a:schemeClr val="bg1"/>
                </a:solidFill>
                <a:cs typeface="+mn-ea"/>
                <a:sym typeface="+mn-lt"/>
              </a:rPr>
              <a:t>数据集的选择</a:t>
            </a:r>
            <a:endParaRPr lang="zh-CN" altLang="en-US" sz="3200" b="1" spc="100" dirty="0">
              <a:solidFill>
                <a:schemeClr val="bg1"/>
              </a:solidFill>
              <a:cs typeface="+mn-ea"/>
              <a:sym typeface="+mn-lt"/>
            </a:endParaRPr>
          </a:p>
        </p:txBody>
      </p:sp>
      <p:sp>
        <p:nvSpPr>
          <p:cNvPr id="2" name="文本框 1"/>
          <p:cNvSpPr txBox="1"/>
          <p:nvPr/>
        </p:nvSpPr>
        <p:spPr>
          <a:xfrm>
            <a:off x="381000" y="1059180"/>
            <a:ext cx="5939155" cy="1980565"/>
          </a:xfrm>
          <a:prstGeom prst="rect">
            <a:avLst/>
          </a:prstGeom>
          <a:noFill/>
        </p:spPr>
        <p:txBody>
          <a:bodyPr wrap="square" rtlCol="0">
            <a:noAutofit/>
          </a:bodyPr>
          <a:lstStyle/>
          <a:p>
            <a:r>
              <a:rPr lang="zh-CN" altLang="en-US" sz="2400" b="1" dirty="0"/>
              <a:t>数据工程的具体流程</a:t>
            </a:r>
            <a:r>
              <a:rPr lang="en-US" altLang="zh-CN" dirty="0"/>
              <a:t>：</a:t>
            </a:r>
            <a:endParaRPr lang="en-US" altLang="zh-CN" dirty="0"/>
          </a:p>
          <a:p>
            <a:r>
              <a:rPr lang="zh-CN" altLang="en-US" dirty="0"/>
              <a:t>主要是进行标签的映射，我将相似情感进行了</a:t>
            </a:r>
            <a:r>
              <a:rPr lang="zh-CN" altLang="en-US" dirty="0">
                <a:solidFill>
                  <a:srgbClr val="FF0000"/>
                </a:solidFill>
              </a:rPr>
              <a:t>逻辑聚合</a:t>
            </a:r>
            <a:r>
              <a:rPr lang="zh-CN" altLang="en-US" dirty="0"/>
              <a:t>，得到的表格如下。经过清洗与映射，我剔除了多标签冲突的模糊样本，最终构建了一个包含</a:t>
            </a:r>
            <a:r>
              <a:rPr lang="en-US" altLang="zh-CN" dirty="0"/>
              <a:t> </a:t>
            </a:r>
            <a:r>
              <a:rPr lang="en-US" altLang="zh-CN" b="1" dirty="0"/>
              <a:t>18,098</a:t>
            </a:r>
            <a:r>
              <a:rPr lang="en-US" altLang="zh-CN" dirty="0"/>
              <a:t> </a:t>
            </a:r>
            <a:r>
              <a:rPr lang="zh-CN" altLang="en-US" dirty="0"/>
              <a:t>条数据</a:t>
            </a:r>
            <a:r>
              <a:rPr lang="en-US" altLang="zh-CN" dirty="0"/>
              <a:t> </a:t>
            </a:r>
            <a:r>
              <a:rPr lang="zh-CN" altLang="en-US" dirty="0"/>
              <a:t>的精简高效数据集（</a:t>
            </a:r>
            <a:r>
              <a:rPr lang="en-US" altLang="zh-CN" dirty="0"/>
              <a:t>my_emotion_dataset.csv</a:t>
            </a:r>
            <a:r>
              <a:rPr lang="zh-CN" altLang="en-US" dirty="0"/>
              <a:t>），确保了分类边界的清晰性。</a:t>
            </a:r>
            <a:endParaRPr lang="zh-CN" altLang="en-US" dirty="0"/>
          </a:p>
          <a:p>
            <a:endParaRPr lang="zh-CN" altLang="en-US" dirty="0"/>
          </a:p>
          <a:p>
            <a:endParaRPr lang="zh-CN" altLang="en-US" dirty="0"/>
          </a:p>
        </p:txBody>
      </p:sp>
      <p:pic>
        <p:nvPicPr>
          <p:cNvPr id="4" name="图片 3" descr="解释"/>
          <p:cNvPicPr>
            <a:picLocks noChangeAspect="1"/>
          </p:cNvPicPr>
          <p:nvPr/>
        </p:nvPicPr>
        <p:blipFill>
          <a:blip r:embed="rId1"/>
          <a:stretch>
            <a:fillRect/>
          </a:stretch>
        </p:blipFill>
        <p:spPr>
          <a:xfrm>
            <a:off x="7296150" y="988060"/>
            <a:ext cx="3760470" cy="2051685"/>
          </a:xfrm>
          <a:prstGeom prst="rect">
            <a:avLst/>
          </a:prstGeom>
        </p:spPr>
      </p:pic>
      <p:pic>
        <p:nvPicPr>
          <p:cNvPr id="7" name="图片 6"/>
          <p:cNvPicPr>
            <a:picLocks noChangeAspect="1"/>
          </p:cNvPicPr>
          <p:nvPr/>
        </p:nvPicPr>
        <p:blipFill>
          <a:blip r:embed="rId2"/>
          <a:stretch>
            <a:fillRect/>
          </a:stretch>
        </p:blipFill>
        <p:spPr>
          <a:xfrm>
            <a:off x="310515" y="3121660"/>
            <a:ext cx="11240135" cy="3575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文本框 84"/>
          <p:cNvSpPr txBox="1"/>
          <p:nvPr/>
        </p:nvSpPr>
        <p:spPr>
          <a:xfrm>
            <a:off x="381635" y="142875"/>
            <a:ext cx="6871970" cy="583565"/>
          </a:xfrm>
          <a:prstGeom prst="rect">
            <a:avLst/>
          </a:prstGeom>
          <a:noFill/>
        </p:spPr>
        <p:txBody>
          <a:bodyPr wrap="square" rtlCol="0">
            <a:spAutoFit/>
          </a:bodyPr>
          <a:lstStyle/>
          <a:p>
            <a:pPr algn="l"/>
            <a:r>
              <a:rPr lang="en-US" altLang="zh-CN" sz="3200" b="1" dirty="0">
                <a:solidFill>
                  <a:schemeClr val="bg1"/>
                </a:solidFill>
                <a:cs typeface="+mn-ea"/>
                <a:sym typeface="+mn-lt"/>
              </a:rPr>
              <a:t>3.2.2 </a:t>
            </a:r>
            <a:r>
              <a:rPr lang="zh-CN" altLang="en-US" sz="3200" b="1" spc="100" dirty="0">
                <a:solidFill>
                  <a:schemeClr val="bg1"/>
                </a:solidFill>
                <a:cs typeface="+mn-ea"/>
                <a:sym typeface="+mn-lt"/>
              </a:rPr>
              <a:t>文本模态：微调模型的选择</a:t>
            </a:r>
            <a:endParaRPr lang="zh-CN" altLang="en-US" sz="3200" b="1" spc="100" dirty="0">
              <a:solidFill>
                <a:schemeClr val="bg1"/>
              </a:solidFill>
              <a:cs typeface="+mn-ea"/>
              <a:sym typeface="+mn-lt"/>
            </a:endParaRPr>
          </a:p>
        </p:txBody>
      </p:sp>
      <p:sp>
        <p:nvSpPr>
          <p:cNvPr id="2" name="文本框 1"/>
          <p:cNvSpPr txBox="1"/>
          <p:nvPr/>
        </p:nvSpPr>
        <p:spPr>
          <a:xfrm>
            <a:off x="558165" y="2234565"/>
            <a:ext cx="4820285" cy="3693160"/>
          </a:xfrm>
          <a:prstGeom prst="rect">
            <a:avLst/>
          </a:prstGeom>
          <a:noFill/>
        </p:spPr>
        <p:txBody>
          <a:bodyPr wrap="square" rtlCol="0">
            <a:noAutofit/>
          </a:bodyPr>
          <a:lstStyle/>
          <a:p>
            <a:r>
              <a:rPr lang="zh-CN" altLang="en-US" sz="2400" b="1" i="1" dirty="0"/>
              <a:t>答辩前</a:t>
            </a:r>
            <a:r>
              <a:rPr lang="en-US" altLang="zh-CN" sz="2400" b="1" i="1" dirty="0"/>
              <a:t>（12.28</a:t>
            </a:r>
            <a:r>
              <a:rPr lang="zh-CN" altLang="en-US" sz="2400" b="1" i="1" dirty="0"/>
              <a:t>前</a:t>
            </a:r>
            <a:r>
              <a:rPr lang="en-US" altLang="zh-CN" sz="2400" b="1" i="1" dirty="0"/>
              <a:t>）</a:t>
            </a:r>
            <a:r>
              <a:rPr lang="zh-CN" altLang="en-US" sz="2400" b="1" i="1" dirty="0"/>
              <a:t>：</a:t>
            </a:r>
            <a:r>
              <a:rPr lang="en-US" altLang="zh-CN" sz="2400" b="1" i="1" dirty="0"/>
              <a:t>DistilBERT </a:t>
            </a:r>
            <a:endParaRPr lang="en-US" altLang="zh-CN" sz="2400" b="1" i="1" dirty="0"/>
          </a:p>
          <a:p>
            <a:endParaRPr lang="en-US" altLang="zh-CN" dirty="0"/>
          </a:p>
          <a:p>
            <a:r>
              <a:rPr lang="en-US" altLang="zh-CN" dirty="0"/>
              <a:t>·BERT </a:t>
            </a:r>
            <a:r>
              <a:rPr lang="zh-CN" altLang="en-US" dirty="0"/>
              <a:t>的轻量化蒸馏版本，但是保留了</a:t>
            </a:r>
            <a:r>
              <a:rPr lang="en-US" altLang="zh-CN" dirty="0"/>
              <a:t> BERT 97% </a:t>
            </a:r>
            <a:r>
              <a:rPr lang="zh-CN" altLang="en-US" dirty="0"/>
              <a:t>的性能</a:t>
            </a:r>
            <a:r>
              <a:rPr lang="en-US" altLang="zh-CN" dirty="0"/>
              <a:t>，</a:t>
            </a:r>
            <a:r>
              <a:rPr lang="zh-CN" altLang="en-US" dirty="0"/>
              <a:t>语义理解能力</a:t>
            </a:r>
            <a:r>
              <a:rPr lang="zh-CN" altLang="en-US" dirty="0"/>
              <a:t>很强</a:t>
            </a:r>
            <a:endParaRPr lang="zh-CN" altLang="en-US" dirty="0"/>
          </a:p>
          <a:p>
            <a:endParaRPr lang="zh-CN" altLang="en-US" dirty="0"/>
          </a:p>
          <a:p>
            <a:endParaRPr lang="zh-CN" altLang="en-US" dirty="0"/>
          </a:p>
          <a:p>
            <a:r>
              <a:rPr lang="en-US" altLang="zh-CN" dirty="0"/>
              <a:t>·</a:t>
            </a:r>
            <a:r>
              <a:rPr lang="en-US" altLang="zh-CN" b="1" dirty="0"/>
              <a:t>66M </a:t>
            </a:r>
            <a:r>
              <a:rPr lang="zh-CN" altLang="en-US" b="1" dirty="0"/>
              <a:t>参数</a:t>
            </a:r>
            <a:r>
              <a:rPr lang="zh-CN" altLang="en-US" dirty="0"/>
              <a:t>，训练时间</a:t>
            </a:r>
            <a:r>
              <a:rPr lang="zh-CN" altLang="en-US" dirty="0"/>
              <a:t>短，推理速度</a:t>
            </a:r>
            <a:r>
              <a:rPr lang="zh-CN" altLang="en-US" dirty="0"/>
              <a:t>快</a:t>
            </a:r>
            <a:endParaRPr lang="zh-CN" altLang="en-US" dirty="0"/>
          </a:p>
          <a:p>
            <a:endParaRPr lang="zh-CN" altLang="en-US" dirty="0"/>
          </a:p>
          <a:p>
            <a:endParaRPr lang="zh-CN" altLang="en-US" dirty="0"/>
          </a:p>
          <a:p>
            <a:r>
              <a:rPr lang="en-US" altLang="zh-CN" dirty="0"/>
              <a:t>·</a:t>
            </a:r>
            <a:r>
              <a:rPr lang="zh-CN" altLang="en-US" dirty="0"/>
              <a:t>适合作为初步可行性</a:t>
            </a:r>
            <a:r>
              <a:rPr lang="zh-CN" altLang="en-US" dirty="0"/>
              <a:t>验证</a:t>
            </a:r>
            <a:endParaRPr lang="zh-CN" altLang="en-US" dirty="0"/>
          </a:p>
          <a:p>
            <a:endParaRPr lang="en-US" altLang="zh-CN" dirty="0"/>
          </a:p>
          <a:p>
            <a:endParaRPr lang="zh-CN" altLang="en-US" dirty="0"/>
          </a:p>
        </p:txBody>
      </p:sp>
      <p:sp>
        <p:nvSpPr>
          <p:cNvPr id="9" name="文本框 8"/>
          <p:cNvSpPr txBox="1"/>
          <p:nvPr/>
        </p:nvSpPr>
        <p:spPr>
          <a:xfrm>
            <a:off x="7934960" y="229235"/>
            <a:ext cx="4064000" cy="368300"/>
          </a:xfrm>
          <a:prstGeom prst="rect">
            <a:avLst/>
          </a:prstGeom>
          <a:noFill/>
        </p:spPr>
        <p:txBody>
          <a:bodyPr wrap="square" rtlCol="0">
            <a:spAutoFit/>
          </a:bodyPr>
          <a:p>
            <a:endParaRPr lang="zh-CN" altLang="en-US"/>
          </a:p>
        </p:txBody>
      </p:sp>
      <p:sp>
        <p:nvSpPr>
          <p:cNvPr id="4" name="文本框 3"/>
          <p:cNvSpPr txBox="1"/>
          <p:nvPr/>
        </p:nvSpPr>
        <p:spPr>
          <a:xfrm>
            <a:off x="6184265" y="2234565"/>
            <a:ext cx="5679440" cy="3971925"/>
          </a:xfrm>
          <a:prstGeom prst="rect">
            <a:avLst/>
          </a:prstGeom>
          <a:noFill/>
        </p:spPr>
        <p:txBody>
          <a:bodyPr wrap="square" rtlCol="0">
            <a:noAutofit/>
          </a:bodyPr>
          <a:p>
            <a:r>
              <a:rPr lang="zh-CN" altLang="en-US" sz="2400" b="1" i="1" dirty="0">
                <a:sym typeface="+mn-ea"/>
              </a:rPr>
              <a:t>答辩后</a:t>
            </a:r>
            <a:r>
              <a:rPr lang="en-US" altLang="zh-CN" sz="2400" b="1" i="1" dirty="0">
                <a:sym typeface="+mn-ea"/>
              </a:rPr>
              <a:t>（12.28</a:t>
            </a:r>
            <a:r>
              <a:rPr lang="zh-CN" altLang="en-US" sz="2400" b="1" i="1" dirty="0">
                <a:sym typeface="+mn-ea"/>
              </a:rPr>
              <a:t>后</a:t>
            </a:r>
            <a:r>
              <a:rPr lang="en-US" altLang="zh-CN" sz="2400" b="1" i="1" dirty="0">
                <a:sym typeface="+mn-ea"/>
              </a:rPr>
              <a:t>）</a:t>
            </a:r>
            <a:r>
              <a:rPr lang="zh-CN" altLang="en-US" sz="2400" b="1" i="1" dirty="0">
                <a:sym typeface="+mn-ea"/>
              </a:rPr>
              <a:t>：</a:t>
            </a:r>
            <a:r>
              <a:rPr lang="en-US" altLang="zh-CN" sz="2400" b="1" i="1" dirty="0">
                <a:sym typeface="+mn-ea"/>
              </a:rPr>
              <a:t>RoBERTa-Large</a:t>
            </a:r>
            <a:r>
              <a:rPr lang="en-US" altLang="zh-CN" dirty="0">
                <a:sym typeface="+mn-ea"/>
              </a:rPr>
              <a:t> </a:t>
            </a:r>
            <a:endParaRPr lang="en-US" altLang="zh-CN" dirty="0">
              <a:sym typeface="+mn-ea"/>
            </a:endParaRPr>
          </a:p>
          <a:p>
            <a:endParaRPr lang="en-US" altLang="zh-CN" dirty="0"/>
          </a:p>
          <a:p>
            <a:r>
              <a:rPr lang="en-US" altLang="zh-CN" dirty="0"/>
              <a:t>·Robustly Optimized BERT Approach，Meta </a:t>
            </a:r>
            <a:r>
              <a:rPr lang="zh-CN" altLang="en-US" dirty="0"/>
              <a:t>对</a:t>
            </a:r>
            <a:r>
              <a:rPr lang="en-US" altLang="zh-CN" dirty="0"/>
              <a:t> BERT </a:t>
            </a:r>
            <a:r>
              <a:rPr lang="zh-CN" altLang="en-US" dirty="0"/>
              <a:t>的改进版</a:t>
            </a:r>
            <a:endParaRPr lang="zh-CN" altLang="en-US" dirty="0"/>
          </a:p>
          <a:p>
            <a:endParaRPr lang="zh-CN" altLang="en-US" dirty="0"/>
          </a:p>
          <a:p>
            <a:r>
              <a:rPr lang="en-US" altLang="zh-CN" dirty="0">
                <a:sym typeface="+mn-ea"/>
              </a:rPr>
              <a:t>·</a:t>
            </a:r>
            <a:r>
              <a:rPr lang="en-US" altLang="zh-CN" b="1" dirty="0">
                <a:sym typeface="+mn-ea"/>
              </a:rPr>
              <a:t>3.55 </a:t>
            </a:r>
            <a:r>
              <a:rPr lang="zh-CN" altLang="en-US" b="1" dirty="0">
                <a:sym typeface="+mn-ea"/>
              </a:rPr>
              <a:t>亿参数</a:t>
            </a:r>
            <a:r>
              <a:rPr lang="zh-CN" altLang="en-US" dirty="0">
                <a:sym typeface="+mn-ea"/>
              </a:rPr>
              <a:t>，</a:t>
            </a:r>
            <a:r>
              <a:rPr lang="en-US" altLang="zh-CN" dirty="0">
                <a:sym typeface="+mn-ea"/>
              </a:rPr>
              <a:t>24 </a:t>
            </a:r>
            <a:r>
              <a:rPr lang="zh-CN" altLang="en-US" dirty="0">
                <a:sym typeface="+mn-ea"/>
              </a:rPr>
              <a:t>层</a:t>
            </a:r>
            <a:r>
              <a:rPr lang="en-US" altLang="zh-CN" dirty="0">
                <a:sym typeface="+mn-ea"/>
              </a:rPr>
              <a:t> Transformer </a:t>
            </a:r>
            <a:r>
              <a:rPr lang="zh-CN" altLang="en-US" dirty="0">
                <a:sym typeface="+mn-ea"/>
              </a:rPr>
              <a:t>深度。</a:t>
            </a:r>
            <a:endParaRPr lang="zh-CN" altLang="en-US" dirty="0"/>
          </a:p>
          <a:p>
            <a:endParaRPr lang="en-US" altLang="zh-CN" dirty="0"/>
          </a:p>
          <a:p>
            <a:r>
              <a:rPr lang="en-US" altLang="zh-CN" dirty="0">
                <a:sym typeface="+mn-ea"/>
              </a:rPr>
              <a:t>·</a:t>
            </a:r>
            <a:r>
              <a:rPr lang="zh-CN" altLang="en-US" dirty="0">
                <a:sym typeface="+mn-ea"/>
              </a:rPr>
              <a:t>采用动态掩码机制、取消</a:t>
            </a:r>
            <a:r>
              <a:rPr lang="en-US" altLang="zh-CN" dirty="0">
                <a:sym typeface="+mn-ea"/>
              </a:rPr>
              <a:t> NSP </a:t>
            </a:r>
            <a:r>
              <a:rPr lang="zh-CN" altLang="en-US" dirty="0">
                <a:sym typeface="+mn-ea"/>
              </a:rPr>
              <a:t>任务、更深层的语义表征</a:t>
            </a:r>
            <a:r>
              <a:rPr lang="en-US" altLang="zh-CN" dirty="0">
                <a:sym typeface="+mn-ea"/>
              </a:rPr>
              <a:t>，</a:t>
            </a:r>
            <a:r>
              <a:rPr lang="zh-CN" altLang="en-US" dirty="0">
                <a:sym typeface="+mn-ea"/>
              </a:rPr>
              <a:t>能够捕捉讽刺、潜在恐惧等细微情感转折</a:t>
            </a:r>
            <a:endParaRPr lang="zh-CN" altLang="en-US" dirty="0">
              <a:sym typeface="+mn-ea"/>
            </a:endParaRPr>
          </a:p>
          <a:p>
            <a:endParaRPr lang="zh-CN" altLang="en-US"/>
          </a:p>
          <a:p>
            <a:r>
              <a:rPr lang="en-US" altLang="zh-CN"/>
              <a:t>·</a:t>
            </a:r>
            <a:r>
              <a:rPr lang="zh-CN" altLang="en-US"/>
              <a:t>是</a:t>
            </a:r>
            <a:r>
              <a:rPr lang="zh-CN" altLang="en-US">
                <a:solidFill>
                  <a:srgbClr val="FF0000"/>
                </a:solidFill>
              </a:rPr>
              <a:t>相比于答辩时候的增量内容</a:t>
            </a:r>
            <a:endParaRPr lang="zh-CN" altLang="en-US">
              <a:solidFill>
                <a:srgbClr val="FF0000"/>
              </a:solidFill>
            </a:endParaRPr>
          </a:p>
        </p:txBody>
      </p:sp>
      <p:sp>
        <p:nvSpPr>
          <p:cNvPr id="7" name="文本框 6"/>
          <p:cNvSpPr txBox="1"/>
          <p:nvPr/>
        </p:nvSpPr>
        <p:spPr>
          <a:xfrm>
            <a:off x="675640" y="1059180"/>
            <a:ext cx="10410825" cy="502285"/>
          </a:xfrm>
          <a:prstGeom prst="rect">
            <a:avLst/>
          </a:prstGeom>
          <a:noFill/>
        </p:spPr>
        <p:txBody>
          <a:bodyPr wrap="square" rtlCol="0">
            <a:noAutofit/>
          </a:bodyPr>
          <a:p>
            <a:r>
              <a:rPr lang="zh-CN" altLang="en-US" sz="2800" b="1" dirty="0">
                <a:sym typeface="+mn-ea"/>
              </a:rPr>
              <a:t>模型演进：从</a:t>
            </a:r>
            <a:r>
              <a:rPr lang="en-US" altLang="zh-CN" sz="2800" b="1" dirty="0">
                <a:sym typeface="+mn-ea"/>
              </a:rPr>
              <a:t> Baseline </a:t>
            </a:r>
            <a:r>
              <a:rPr lang="zh-CN" altLang="en-US" sz="2800" b="1" dirty="0">
                <a:sym typeface="+mn-ea"/>
              </a:rPr>
              <a:t>到</a:t>
            </a:r>
            <a:r>
              <a:rPr lang="en-US" altLang="zh-CN" sz="2800" b="1" dirty="0">
                <a:sym typeface="+mn-ea"/>
              </a:rPr>
              <a:t> SOTA</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TABLE_ENDDRAG_ORIGIN_RECT" val="841*265"/>
  <p:tag name="TABLE_ENDDRAG_RECT" val="71*172*841*265"/>
</p:tagLst>
</file>

<file path=ppt/theme/theme1.xml><?xml version="1.0" encoding="utf-8"?>
<a:theme xmlns:a="http://schemas.openxmlformats.org/drawingml/2006/main" name="Office 主题​​">
  <a:themeElements>
    <a:clrScheme name="自定义 1">
      <a:dk1>
        <a:srgbClr val="000000"/>
      </a:dk1>
      <a:lt1>
        <a:srgbClr val="FFFFFF"/>
      </a:lt1>
      <a:dk2>
        <a:srgbClr val="778495"/>
      </a:dk2>
      <a:lt2>
        <a:srgbClr val="F0F0F0"/>
      </a:lt2>
      <a:accent1>
        <a:srgbClr val="B87487"/>
      </a:accent1>
      <a:accent2>
        <a:srgbClr val="CC8A97"/>
      </a:accent2>
      <a:accent3>
        <a:srgbClr val="D296A3"/>
      </a:accent3>
      <a:accent4>
        <a:srgbClr val="D6A1AC"/>
      </a:accent4>
      <a:accent5>
        <a:srgbClr val="913275"/>
      </a:accent5>
      <a:accent6>
        <a:srgbClr val="480132"/>
      </a:accent6>
      <a:hlink>
        <a:srgbClr val="FF9898"/>
      </a:hlink>
      <a:folHlink>
        <a:srgbClr val="BFBFBF"/>
      </a:folHlink>
    </a:clrScheme>
    <a:fontScheme name="5bd2275d-4d3c-462e-aa53-aa0a69df9280">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6625</Words>
  <Application>WPS 演示</Application>
  <PresentationFormat>宽屏</PresentationFormat>
  <Paragraphs>419</Paragraphs>
  <Slides>28</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Arial</vt:lpstr>
      <vt:lpstr>宋体</vt:lpstr>
      <vt:lpstr>Wingdings</vt:lpstr>
      <vt:lpstr>Arial Black</vt:lpstr>
      <vt:lpstr>思源黑体 CN Bold</vt:lpstr>
      <vt:lpstr>Roboto Light</vt:lpstr>
      <vt:lpstr>思源黑体 CN Normal</vt:lpstr>
      <vt:lpstr>微软雅黑</vt:lpstr>
      <vt:lpstr>Arial Unicode MS</vt:lpstr>
      <vt:lpstr>等线</vt:lpstr>
      <vt:lpstr>黑体</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Zijian Jia</dc:creator>
  <cp:lastModifiedBy>高致远</cp:lastModifiedBy>
  <cp:revision>38</cp:revision>
  <dcterms:created xsi:type="dcterms:W3CDTF">2026-01-19T08:27:00Z</dcterms:created>
  <dcterms:modified xsi:type="dcterms:W3CDTF">2026-02-23T18:45:56Z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39D651C5A49E48FF91E66ACF2C533FEC_12</vt:lpwstr>
  </property>
  <property fmtid="{D5CDD505-2E9C-101B-9397-08002B2CF9AE}" pid="3" name="KSOProductBuildVer">
    <vt:lpwstr>2052-12.1.0.21541</vt:lpwstr>
  </property>
</Properties>
</file>